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31"/>
  </p:notesMasterIdLst>
  <p:handoutMasterIdLst>
    <p:handoutMasterId r:id="rId32"/>
  </p:handoutMasterIdLst>
  <p:sldIdLst>
    <p:sldId id="380" r:id="rId2"/>
    <p:sldId id="509" r:id="rId3"/>
    <p:sldId id="511" r:id="rId4"/>
    <p:sldId id="512" r:id="rId5"/>
    <p:sldId id="513" r:id="rId6"/>
    <p:sldId id="544" r:id="rId7"/>
    <p:sldId id="518" r:id="rId8"/>
    <p:sldId id="519" r:id="rId9"/>
    <p:sldId id="517" r:id="rId10"/>
    <p:sldId id="520" r:id="rId11"/>
    <p:sldId id="522" r:id="rId12"/>
    <p:sldId id="523" r:id="rId13"/>
    <p:sldId id="521" r:id="rId14"/>
    <p:sldId id="524" r:id="rId15"/>
    <p:sldId id="535" r:id="rId16"/>
    <p:sldId id="526" r:id="rId17"/>
    <p:sldId id="536" r:id="rId18"/>
    <p:sldId id="533" r:id="rId19"/>
    <p:sldId id="537" r:id="rId20"/>
    <p:sldId id="534" r:id="rId21"/>
    <p:sldId id="538" r:id="rId22"/>
    <p:sldId id="530" r:id="rId23"/>
    <p:sldId id="531" r:id="rId24"/>
    <p:sldId id="539" r:id="rId25"/>
    <p:sldId id="540" r:id="rId26"/>
    <p:sldId id="541" r:id="rId27"/>
    <p:sldId id="542" r:id="rId28"/>
    <p:sldId id="543" r:id="rId29"/>
    <p:sldId id="401" r:id="rId30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FF"/>
    <a:srgbClr val="FFFFE5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CF7461-576D-4061-A48F-1BAFEF8670DB}" v="395" dt="2023-12-16T12:12:55.0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17" autoAdjust="0"/>
    <p:restoredTop sz="81742" autoAdjust="0"/>
  </p:normalViewPr>
  <p:slideViewPr>
    <p:cSldViewPr snapToGrid="0">
      <p:cViewPr varScale="1">
        <p:scale>
          <a:sx n="122" d="100"/>
          <a:sy n="122" d="100"/>
        </p:scale>
        <p:origin x="392" y="80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3-12-13T06:42:16.049" v="7785" actId="680"/>
      <pc:docMkLst>
        <pc:docMk/>
      </pc:docMkLst>
      <pc:sldChg chg="modSp mod">
        <pc:chgData name="り ぶ" userId="e79b0678f96bfbc0" providerId="LiveId" clId="{6BDCF257-B6DD-4824-8236-37FB7B236A1A}" dt="2023-12-11T23:47:48.228" v="22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3-12-11T23:47:48.228" v="22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">
        <pc:chgData name="り ぶ" userId="e79b0678f96bfbc0" providerId="LiveId" clId="{6BDCF257-B6DD-4824-8236-37FB7B236A1A}" dt="2023-12-12T09:19:57.671" v="364" actId="1076"/>
        <pc:sldMkLst>
          <pc:docMk/>
          <pc:sldMk cId="3149769201" sldId="509"/>
        </pc:sldMkLst>
        <pc:spChg chg="mod">
          <ac:chgData name="り ぶ" userId="e79b0678f96bfbc0" providerId="LiveId" clId="{6BDCF257-B6DD-4824-8236-37FB7B236A1A}" dt="2023-12-12T09:18:51.484" v="31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10" creationId="{699EB39B-3C9E-FA07-413C-C931099132DD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3-12-12T09:13:27.633" v="182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3-12-12T09:14:08.667" v="201" actId="14100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3-12-12T09:14:21.250" v="233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3-12-12T09:17:41.729" v="242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3-12-12T09:18:27.783" v="280" actId="14100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3-12-12T09:19:57.671" v="364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3-12-12T09:13:27.633" v="182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3-12-12T09:17:41.729" v="242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3-12-12T09:13:27.633" v="182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3-12-12T09:13:27.633" v="182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3-12-12T09:13:27.633" v="182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modSp new mod modClrScheme chgLayout">
        <pc:chgData name="り ぶ" userId="e79b0678f96bfbc0" providerId="LiveId" clId="{6BDCF257-B6DD-4824-8236-37FB7B236A1A}" dt="2023-12-12T09:58:16.639" v="1946" actId="20577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mod">
          <ac:chgData name="り ぶ" userId="e79b0678f96bfbc0" providerId="LiveId" clId="{6BDCF257-B6DD-4824-8236-37FB7B236A1A}" dt="2023-12-12T09:49:53.902" v="1428" actId="1076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3-12-12T11:26:22.786" v="4173" actId="1076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3-12-12T10:49:19.338" v="3051" actId="700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4:17:07.162" v="5454" actId="14100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3-12-12T11:00:48.961" v="3590" actId="700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3-12-13T04:47:41.909" v="5926" actId="20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3-12-13T04:27:15.097" v="5811" actId="700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45:28.481" v="5438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3-12-13T00:37:42.490" v="5043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3-12-13T04:17:35.417" v="5455" actId="1076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3-12-13T00:40:43.196" v="5268" actId="700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3-12-13T00:41:20.556" v="5436"/>
          <ac:spMkLst>
            <pc:docMk/>
            <pc:sldMk cId="2555744823" sldId="523"/>
            <ac:spMk id="5" creationId="{0B4E3716-361D-39B7-A3C4-0C78B6228B7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3-12-13T06:06:39.352" v="7421" actId="1076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new">
        <pc:chgData name="り ぶ" userId="e79b0678f96bfbc0" providerId="LiveId" clId="{6BDCF257-B6DD-4824-8236-37FB7B236A1A}" dt="2023-12-13T06:42:16.049" v="7785" actId="680"/>
        <pc:sldMkLst>
          <pc:docMk/>
          <pc:sldMk cId="3589768640" sldId="53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2023/12/16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2023/12/16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5091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56933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373855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19625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75271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60150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691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01428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31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3162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238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97948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3.png"/><Relationship Id="rId4" Type="http://schemas.openxmlformats.org/officeDocument/2006/relationships/image" Target="../media/image50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マイコン入門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5FC3180C-B182-3872-2428-3368E9AD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r="23455"/>
          <a:stretch/>
        </p:blipFill>
        <p:spPr>
          <a:xfrm>
            <a:off x="250825" y="1835919"/>
            <a:ext cx="2222850" cy="260223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638752E-6D7A-408C-27C0-2F13D18BB706}"/>
              </a:ext>
            </a:extLst>
          </p:cNvPr>
          <p:cNvSpPr/>
          <p:nvPr/>
        </p:nvSpPr>
        <p:spPr>
          <a:xfrm>
            <a:off x="2557287" y="2753877"/>
            <a:ext cx="1797695" cy="766314"/>
          </a:xfrm>
          <a:prstGeom prst="wedgeRectCallout">
            <a:avLst>
              <a:gd name="adj1" fmla="val -72426"/>
              <a:gd name="adj2" fmla="val 549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ファミリ互換機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8F19AAB-C297-2524-26DA-4E0CA7578F4A}"/>
              </a:ext>
            </a:extLst>
          </p:cNvPr>
          <p:cNvSpPr/>
          <p:nvPr/>
        </p:nvSpPr>
        <p:spPr>
          <a:xfrm>
            <a:off x="1731031" y="3966024"/>
            <a:ext cx="2157265" cy="766314"/>
          </a:xfrm>
          <a:prstGeom prst="wedgeRectCallout">
            <a:avLst>
              <a:gd name="adj1" fmla="val -68405"/>
              <a:gd name="adj2" fmla="val -860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  <a:r>
              <a:rPr kumimoji="1" lang="ja-JP" altLang="en-US" sz="1200" dirty="0">
                <a:solidFill>
                  <a:schemeClr val="tx1"/>
                </a:solidFill>
              </a:rPr>
              <a:t>つのコネクタ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=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Aruduino</a:t>
            </a:r>
            <a:r>
              <a:rPr kumimoji="1" lang="ja-JP" altLang="en-US" sz="1200" dirty="0">
                <a:solidFill>
                  <a:schemeClr val="tx1"/>
                </a:solidFill>
              </a:rPr>
              <a:t>の信号端子✕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   + </a:t>
            </a:r>
            <a:r>
              <a:rPr kumimoji="1" lang="ja-JP" altLang="en-US" sz="1200" dirty="0">
                <a:solidFill>
                  <a:schemeClr val="tx1"/>
                </a:solidFill>
              </a:rPr>
              <a:t>電源</a:t>
            </a:r>
            <a:r>
              <a:rPr kumimoji="1" lang="en-US" altLang="ja-JP" sz="1200" dirty="0">
                <a:solidFill>
                  <a:schemeClr val="tx1"/>
                </a:solidFill>
              </a:rPr>
              <a:t>/</a:t>
            </a:r>
            <a:r>
              <a:rPr kumimoji="1" lang="ja-JP" altLang="en-US" sz="1200" dirty="0">
                <a:solidFill>
                  <a:schemeClr val="tx1"/>
                </a:solidFill>
              </a:rPr>
              <a:t>アース端子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145145C-0051-CB5A-B279-E55726BE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(2) : Grove System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59002CC-085E-E3A6-EAC5-632FE0E2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中国の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社が販売する</a:t>
            </a:r>
            <a:r>
              <a:rPr lang="en-US" altLang="ja-JP" dirty="0"/>
              <a:t>Arduino</a:t>
            </a:r>
            <a:r>
              <a:rPr lang="ja-JP" altLang="en-US" dirty="0"/>
              <a:t>用シールド</a:t>
            </a:r>
            <a:endParaRPr lang="en-US" altLang="ja-JP" dirty="0"/>
          </a:p>
          <a:p>
            <a:pPr lvl="1"/>
            <a:r>
              <a:rPr lang="ja-JP" altLang="en-US" dirty="0"/>
              <a:t>配線が簡単になるよう，周辺回路接続に必要な端子が</a:t>
            </a:r>
            <a:r>
              <a:rPr lang="en-US" altLang="ja-JP" dirty="0"/>
              <a:t>1</a:t>
            </a:r>
            <a:r>
              <a:rPr lang="ja-JP" altLang="en-US" dirty="0"/>
              <a:t>つのコネクタにまとめられており，ケーブル一本で配線が完了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EEB150-F6AB-4206-D538-D4F1B2CD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31" y="2753877"/>
            <a:ext cx="2095500" cy="1571625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4D5FBE8-ADB3-6349-20C5-5FB214B3BDCD}"/>
              </a:ext>
            </a:extLst>
          </p:cNvPr>
          <p:cNvSpPr/>
          <p:nvPr/>
        </p:nvSpPr>
        <p:spPr>
          <a:xfrm>
            <a:off x="6264914" y="4296268"/>
            <a:ext cx="1349806" cy="243027"/>
          </a:xfrm>
          <a:prstGeom prst="wedgeRectCallout">
            <a:avLst>
              <a:gd name="adj1" fmla="val 13935"/>
              <a:gd name="adj2" fmla="val -1359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コネクタ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5F47D2-6445-AF25-6CA3-CAD322AB067C}"/>
              </a:ext>
            </a:extLst>
          </p:cNvPr>
          <p:cNvSpPr txBox="1"/>
          <p:nvPr/>
        </p:nvSpPr>
        <p:spPr>
          <a:xfrm>
            <a:off x="4974871" y="2386497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公式もマネをした</a:t>
            </a:r>
            <a:r>
              <a:rPr kumimoji="1" lang="en-US" altLang="ja-JP" sz="1400" dirty="0"/>
              <a:t>(MKR</a:t>
            </a:r>
            <a:r>
              <a:rPr kumimoji="1" lang="ja-JP" altLang="en-US" sz="1400" dirty="0"/>
              <a:t>ファミリ用のみ</a:t>
            </a:r>
            <a:r>
              <a:rPr kumimoji="1" lang="en-US" altLang="ja-JP" sz="1400" dirty="0"/>
              <a:t>)</a:t>
            </a:r>
          </a:p>
          <a:p>
            <a:pPr algn="l"/>
            <a:r>
              <a:rPr kumimoji="1" lang="en-US" altLang="ja-JP" sz="1400" dirty="0"/>
              <a:t>Arduino MKR Connector Carrier</a:t>
            </a:r>
            <a:endParaRPr kumimoji="1" lang="ja-JP" altLang="en-US" sz="1400" dirty="0"/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308B07FB-B477-DF0C-2904-ADB1F1011B4F}"/>
              </a:ext>
            </a:extLst>
          </p:cNvPr>
          <p:cNvSpPr/>
          <p:nvPr/>
        </p:nvSpPr>
        <p:spPr>
          <a:xfrm>
            <a:off x="7075287" y="3277097"/>
            <a:ext cx="1817888" cy="460445"/>
          </a:xfrm>
          <a:prstGeom prst="wedgeRectCallout">
            <a:avLst>
              <a:gd name="adj1" fmla="val -60835"/>
              <a:gd name="adj2" fmla="val -447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ここに</a:t>
            </a:r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ファミリの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本体を挿入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380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1FDCF-10D0-F66E-9241-6FAEE7AF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(3) : Grove System</a:t>
            </a:r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65F9255B-B11F-3A63-C9EA-7E0F46F3E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399"/>
            <a:ext cx="8679600" cy="2465285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接続方法</a:t>
            </a:r>
            <a:endParaRPr lang="en-US" altLang="ja-JP" dirty="0"/>
          </a:p>
          <a:p>
            <a:pPr lvl="1"/>
            <a:r>
              <a:rPr lang="ja-JP" altLang="en-US" dirty="0"/>
              <a:t>周辺回路の端子と</a:t>
            </a:r>
            <a:r>
              <a:rPr lang="en-US" altLang="ja-JP" dirty="0"/>
              <a:t>Arduino</a:t>
            </a:r>
            <a:r>
              <a:rPr lang="ja-JP" altLang="en-US" dirty="0"/>
              <a:t>用の</a:t>
            </a:r>
            <a:r>
              <a:rPr lang="en-US" altLang="ja-JP" dirty="0"/>
              <a:t>Grove</a:t>
            </a:r>
            <a:r>
              <a:rPr lang="ja-JP" altLang="en-US" dirty="0"/>
              <a:t>シールドのコネクタを専用ケーブルで接続</a:t>
            </a:r>
            <a:endParaRPr lang="en-US" altLang="ja-JP" dirty="0"/>
          </a:p>
          <a:p>
            <a:r>
              <a:rPr lang="ja-JP" altLang="en-US" dirty="0"/>
              <a:t>制約</a:t>
            </a:r>
            <a:endParaRPr lang="en-US" altLang="ja-JP" dirty="0"/>
          </a:p>
          <a:p>
            <a:pPr lvl="1"/>
            <a:r>
              <a:rPr lang="en-US" altLang="ja-JP" dirty="0"/>
              <a:t>Grove</a:t>
            </a:r>
            <a:r>
              <a:rPr lang="ja-JP" altLang="en-US" dirty="0"/>
              <a:t>対応周辺回路を販売しているのは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のみ</a:t>
            </a:r>
            <a:endParaRPr lang="en-US" altLang="ja-JP" dirty="0"/>
          </a:p>
          <a:p>
            <a:pPr lvl="2"/>
            <a:r>
              <a:rPr lang="ja-JP" altLang="en-US" dirty="0"/>
              <a:t>部品</a:t>
            </a:r>
            <a:r>
              <a:rPr lang="en-US" altLang="ja-JP" dirty="0"/>
              <a:t>(</a:t>
            </a:r>
            <a:r>
              <a:rPr lang="ja-JP" altLang="en-US" dirty="0"/>
              <a:t>基板やコネクタ</a:t>
            </a:r>
            <a:r>
              <a:rPr lang="en-US" altLang="ja-JP" dirty="0"/>
              <a:t>)</a:t>
            </a:r>
            <a:r>
              <a:rPr lang="ja-JP" altLang="en-US" dirty="0"/>
              <a:t>のみの販売もあるので，</a:t>
            </a:r>
            <a:r>
              <a:rPr lang="en-US" altLang="ja-JP" dirty="0"/>
              <a:t>Grove</a:t>
            </a:r>
            <a:r>
              <a:rPr lang="ja-JP" altLang="en-US" dirty="0"/>
              <a:t>対応周辺回路を自作することも可能</a:t>
            </a:r>
            <a:endParaRPr lang="en-US" altLang="ja-JP" dirty="0"/>
          </a:p>
          <a:p>
            <a:pPr lvl="1"/>
            <a:r>
              <a:rPr lang="ja-JP" altLang="en-US" dirty="0"/>
              <a:t>利用可能な端子が限られる</a:t>
            </a:r>
            <a:r>
              <a:rPr lang="en-US" altLang="ja-JP" dirty="0"/>
              <a:t>(</a:t>
            </a:r>
            <a:r>
              <a:rPr lang="ja-JP" altLang="en-US" dirty="0"/>
              <a:t>全て信号端子が使えるわけではない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複数の信号端子が必要な場合，連続した</a:t>
            </a:r>
            <a:r>
              <a:rPr lang="en-US" altLang="ja-JP" dirty="0"/>
              <a:t>2</a:t>
            </a:r>
            <a:r>
              <a:rPr lang="ja-JP" altLang="en-US" dirty="0"/>
              <a:t>つの端子でなければならない</a:t>
            </a:r>
            <a:endParaRPr lang="en-US" altLang="ja-JP" dirty="0"/>
          </a:p>
          <a:p>
            <a:pPr lvl="1"/>
            <a:r>
              <a:rPr lang="ja-JP" altLang="en-US" dirty="0"/>
              <a:t>利用可能なインターフェースが限られる</a:t>
            </a:r>
            <a:endParaRPr lang="en-US" altLang="ja-JP" dirty="0"/>
          </a:p>
          <a:p>
            <a:pPr lvl="2"/>
            <a:r>
              <a:rPr lang="ja-JP" altLang="en-US" dirty="0"/>
              <a:t>詳細は別途説明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F3FFEC-E98F-62F2-7E14-AB166420A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5" t="11824" r="17951" b="11193"/>
          <a:stretch/>
        </p:blipFill>
        <p:spPr>
          <a:xfrm>
            <a:off x="906890" y="3415685"/>
            <a:ext cx="1375404" cy="1231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45482DB-6D2D-7C23-DAC7-130651091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3" t="28253" r="21075" b="27832"/>
          <a:stretch/>
        </p:blipFill>
        <p:spPr>
          <a:xfrm>
            <a:off x="3551842" y="3576744"/>
            <a:ext cx="1415296" cy="10708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6F4761-D7BB-778C-0078-DC69CC7F2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16" t="29966" r="27784" b="26142"/>
          <a:stretch/>
        </p:blipFill>
        <p:spPr>
          <a:xfrm>
            <a:off x="6003025" y="3228929"/>
            <a:ext cx="2048256" cy="16053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50393E-0718-6904-3531-4BF74F9CD2EB}"/>
              </a:ext>
            </a:extLst>
          </p:cNvPr>
          <p:cNvSpPr txBox="1"/>
          <p:nvPr/>
        </p:nvSpPr>
        <p:spPr>
          <a:xfrm>
            <a:off x="713795" y="4647567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50" dirty="0" err="1"/>
              <a:t>Seeed</a:t>
            </a:r>
            <a:r>
              <a:rPr kumimoji="1" lang="en-US" altLang="ja-JP" sz="1050" dirty="0"/>
              <a:t> Studio</a:t>
            </a:r>
            <a:r>
              <a:rPr kumimoji="1" lang="ja-JP" altLang="en-US" sz="1050" dirty="0"/>
              <a:t>社が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販売する各種周辺回路</a:t>
            </a:r>
            <a:endParaRPr kumimoji="1" lang="en-US" altLang="ja-JP" sz="105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20CF98-5722-5618-097A-9D239DC19B74}"/>
              </a:ext>
            </a:extLst>
          </p:cNvPr>
          <p:cNvSpPr txBox="1"/>
          <p:nvPr/>
        </p:nvSpPr>
        <p:spPr>
          <a:xfrm>
            <a:off x="3639710" y="45315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専用ケーブル</a:t>
            </a:r>
            <a:endParaRPr kumimoji="1" lang="en-US" altLang="ja-JP" sz="1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1C0EE3-E1A4-D97A-1549-404B77D28D1B}"/>
              </a:ext>
            </a:extLst>
          </p:cNvPr>
          <p:cNvSpPr txBox="1"/>
          <p:nvPr/>
        </p:nvSpPr>
        <p:spPr>
          <a:xfrm>
            <a:off x="5703233" y="4825333"/>
            <a:ext cx="2647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Grove</a:t>
            </a:r>
            <a:r>
              <a:rPr kumimoji="1" lang="ja-JP" altLang="en-US" sz="1200" dirty="0"/>
              <a:t>シールド</a:t>
            </a:r>
            <a:r>
              <a:rPr kumimoji="1" lang="en-US" altLang="ja-JP" sz="1200" dirty="0"/>
              <a:t>(Classic</a:t>
            </a:r>
            <a:r>
              <a:rPr kumimoji="1" lang="ja-JP" altLang="en-US" sz="1200" dirty="0"/>
              <a:t>ファミリ用</a:t>
            </a:r>
            <a:r>
              <a:rPr kumimoji="1" lang="en-US" altLang="ja-JP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30727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70854-01F4-6C96-3074-D930F5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(4) : Grove</a:t>
            </a:r>
            <a:r>
              <a:rPr kumimoji="1" lang="ja-JP" altLang="en-US" dirty="0"/>
              <a:t>変換ケーブル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B4E3716-361D-39B7-A3C4-0C78B6228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Grove</a:t>
            </a:r>
            <a:r>
              <a:rPr lang="ja-JP" altLang="en-US" dirty="0"/>
              <a:t>に対応していない周辺回路モジュールを</a:t>
            </a:r>
            <a:r>
              <a:rPr lang="en-US" altLang="ja-JP" dirty="0"/>
              <a:t>Grove</a:t>
            </a:r>
            <a:r>
              <a:rPr lang="ja-JP" altLang="en-US" dirty="0"/>
              <a:t>シールドに接続</a:t>
            </a:r>
            <a:endParaRPr lang="en-US" altLang="ja-JP" dirty="0"/>
          </a:p>
          <a:p>
            <a:pPr lvl="1"/>
            <a:r>
              <a:rPr lang="ja-JP" altLang="en-US" dirty="0"/>
              <a:t>変換ケーブルを使って配線することも可能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3C3BEE-C5C3-FFA4-9670-B7F6F8BF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0" y="2264936"/>
            <a:ext cx="3710940" cy="157734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29CA938-7057-D34E-8780-2B8DF886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234" y="1837718"/>
            <a:ext cx="2513648" cy="168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7448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F666D-AC1F-E8E9-AA9D-CDE7A32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(5) : </a:t>
            </a:r>
            <a:r>
              <a:rPr kumimoji="1" lang="ja-JP" altLang="en-US" dirty="0"/>
              <a:t>ブレッドボード</a:t>
            </a:r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EE3683C-25B4-BC5C-F58D-E38102240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はんだ付け無しに，電子回路の試作を行うための基板</a:t>
            </a:r>
          </a:p>
        </p:txBody>
      </p:sp>
      <p:pic>
        <p:nvPicPr>
          <p:cNvPr id="4" name="図 3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A27B26E1-E143-31A9-323B-35A667A52E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8970" r="14832" b="8665"/>
          <a:stretch/>
        </p:blipFill>
        <p:spPr>
          <a:xfrm>
            <a:off x="795484" y="1855235"/>
            <a:ext cx="3397904" cy="31054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2ABB7C7-08AE-C030-E08B-2D85892DEA69}"/>
              </a:ext>
            </a:extLst>
          </p:cNvPr>
          <p:cNvSpPr/>
          <p:nvPr/>
        </p:nvSpPr>
        <p:spPr>
          <a:xfrm>
            <a:off x="2773714" y="2026594"/>
            <a:ext cx="1342136" cy="494184"/>
          </a:xfrm>
          <a:prstGeom prst="wedgeRectCallout">
            <a:avLst>
              <a:gd name="adj1" fmla="val -57571"/>
              <a:gd name="adj2" fmla="val 11743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RTC(</a:t>
            </a:r>
            <a:r>
              <a:rPr kumimoji="1" lang="ja-JP" altLang="en-US" sz="1200" dirty="0">
                <a:solidFill>
                  <a:schemeClr val="tx1"/>
                </a:solidFill>
              </a:rPr>
              <a:t>時計用</a:t>
            </a:r>
            <a:r>
              <a:rPr kumimoji="1" lang="en-US" altLang="ja-JP" sz="1200" dirty="0">
                <a:solidFill>
                  <a:schemeClr val="tx1"/>
                </a:solidFill>
              </a:rPr>
              <a:t>IC)</a:t>
            </a:r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F022887-0B56-44F8-F394-F924F85C0B64}"/>
              </a:ext>
            </a:extLst>
          </p:cNvPr>
          <p:cNvSpPr/>
          <p:nvPr/>
        </p:nvSpPr>
        <p:spPr>
          <a:xfrm>
            <a:off x="114175" y="2209799"/>
            <a:ext cx="1036053" cy="621957"/>
          </a:xfrm>
          <a:prstGeom prst="wedgeRectCallout">
            <a:avLst>
              <a:gd name="adj1" fmla="val 82210"/>
              <a:gd name="adj2" fmla="val 5544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AA9449BF-9E5C-B4B2-C035-D73CC1467214}"/>
              </a:ext>
            </a:extLst>
          </p:cNvPr>
          <p:cNvSpPr/>
          <p:nvPr/>
        </p:nvSpPr>
        <p:spPr>
          <a:xfrm>
            <a:off x="1581332" y="4638014"/>
            <a:ext cx="1458429" cy="378829"/>
          </a:xfrm>
          <a:prstGeom prst="wedgeRectCallout">
            <a:avLst>
              <a:gd name="adj1" fmla="val 49197"/>
              <a:gd name="adj2" fmla="val -10071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A7D2AB7-FAE0-AC12-7F93-6EDADDF752D3}"/>
              </a:ext>
            </a:extLst>
          </p:cNvPr>
          <p:cNvSpPr/>
          <p:nvPr/>
        </p:nvSpPr>
        <p:spPr>
          <a:xfrm>
            <a:off x="204625" y="4262162"/>
            <a:ext cx="1036053" cy="435370"/>
          </a:xfrm>
          <a:prstGeom prst="wedgeRectCallout">
            <a:avLst>
              <a:gd name="adj1" fmla="val 77916"/>
              <a:gd name="adj2" fmla="val -751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変換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74B431C8-C703-416D-706E-36A4D27635D9}"/>
              </a:ext>
            </a:extLst>
          </p:cNvPr>
          <p:cNvSpPr/>
          <p:nvPr/>
        </p:nvSpPr>
        <p:spPr>
          <a:xfrm>
            <a:off x="93912" y="3581676"/>
            <a:ext cx="1157782" cy="431233"/>
          </a:xfrm>
          <a:prstGeom prst="wedgeRectCallout">
            <a:avLst>
              <a:gd name="adj1" fmla="val 75355"/>
              <a:gd name="adj2" fmla="val -207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ESP32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4F5B35-38AF-5607-E1BC-D631865B3B4F}"/>
              </a:ext>
            </a:extLst>
          </p:cNvPr>
          <p:cNvSpPr txBox="1"/>
          <p:nvPr/>
        </p:nvSpPr>
        <p:spPr>
          <a:xfrm>
            <a:off x="355875" y="1561848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ブレッドボードでセンサ端末を組み立てた事例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88DBBD6-D754-4182-CDD6-377E45D9D309}"/>
              </a:ext>
            </a:extLst>
          </p:cNvPr>
          <p:cNvSpPr/>
          <p:nvPr/>
        </p:nvSpPr>
        <p:spPr>
          <a:xfrm>
            <a:off x="3581747" y="2613565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ジャンパ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1BEC50E0-532B-84F1-38DC-3A942FD0A7D8}"/>
              </a:ext>
            </a:extLst>
          </p:cNvPr>
          <p:cNvSpPr/>
          <p:nvPr/>
        </p:nvSpPr>
        <p:spPr>
          <a:xfrm>
            <a:off x="4129050" y="3825780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rgbClr val="FF0000"/>
                </a:solidFill>
              </a:rPr>
              <a:t>ブレッドボード</a:t>
            </a:r>
            <a:endParaRPr kumimoji="1" lang="en-US" altLang="ja-JP" sz="1200" dirty="0">
              <a:solidFill>
                <a:srgbClr val="FF0000"/>
              </a:solidFill>
            </a:endParaRPr>
          </a:p>
        </p:txBody>
      </p:sp>
      <p:pic>
        <p:nvPicPr>
          <p:cNvPr id="14" name="図 13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9EF9065-9C78-F416-9AE3-0A519DC12B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06" y="1533084"/>
            <a:ext cx="1975275" cy="1353429"/>
          </a:xfrm>
          <a:prstGeom prst="rect">
            <a:avLst/>
          </a:prstGeom>
        </p:spPr>
      </p:pic>
      <p:pic>
        <p:nvPicPr>
          <p:cNvPr id="16" name="図 15" descr="パソコンの画面&#10;&#10;自動的に生成された説明">
            <a:extLst>
              <a:ext uri="{FF2B5EF4-FFF2-40B4-BE49-F238E27FC236}">
                <a16:creationId xmlns:a16="http://schemas.microsoft.com/office/drawing/2014/main" id="{9599CD12-0164-EC1F-E84B-49F2E9E493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25" y="3242204"/>
            <a:ext cx="2172435" cy="146657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079D26-251F-E7C2-D01F-299FED3D83D6}"/>
              </a:ext>
            </a:extLst>
          </p:cNvPr>
          <p:cNvSpPr txBox="1"/>
          <p:nvPr/>
        </p:nvSpPr>
        <p:spPr>
          <a:xfrm>
            <a:off x="6171618" y="132528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小型ブレッドボード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9360FF-ADB3-B14D-5C31-CDE422CFE95F}"/>
              </a:ext>
            </a:extLst>
          </p:cNvPr>
          <p:cNvSpPr txBox="1"/>
          <p:nvPr/>
        </p:nvSpPr>
        <p:spPr>
          <a:xfrm>
            <a:off x="5887474" y="2981655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ブレッドボード内部の配線</a:t>
            </a:r>
          </a:p>
        </p:txBody>
      </p:sp>
    </p:spTree>
    <p:extLst>
      <p:ext uri="{BB962C8B-B14F-4D97-AF65-F5344CB8AC3E}">
        <p14:creationId xmlns:p14="http://schemas.microsoft.com/office/powerpoint/2010/main" val="2744630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C3146FE-ABF7-8314-76A5-CBA9F26C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センサ端末を構成するマイコン</a:t>
            </a:r>
            <a:r>
              <a:rPr lang="en-US" altLang="ja-JP" dirty="0"/>
              <a:t>(1) : MKR Zero</a:t>
            </a:r>
            <a:endParaRPr lang="ja-JP" altLang="en-US" dirty="0"/>
          </a:p>
        </p:txBody>
      </p:sp>
      <p:pic>
        <p:nvPicPr>
          <p:cNvPr id="8" name="図 7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938D5CC7-10BC-807C-691F-3A0D8A5DC3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8" t="6342" r="1928" b="18414"/>
          <a:stretch/>
        </p:blipFill>
        <p:spPr>
          <a:xfrm>
            <a:off x="711141" y="1710174"/>
            <a:ext cx="2929918" cy="1805352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A731ABFF-9731-FDEE-587D-EDC7EAFFBD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558" y="1835862"/>
            <a:ext cx="2280102" cy="1926503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69B1CD1C-9EDA-A8EA-03B0-A5D76114A7BE}"/>
              </a:ext>
            </a:extLst>
          </p:cNvPr>
          <p:cNvSpPr/>
          <p:nvPr/>
        </p:nvSpPr>
        <p:spPr>
          <a:xfrm>
            <a:off x="1377144" y="3556530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795BC430-B1ED-A330-2D55-1BD8C5A8D3FC}"/>
              </a:ext>
            </a:extLst>
          </p:cNvPr>
          <p:cNvSpPr/>
          <p:nvPr/>
        </p:nvSpPr>
        <p:spPr>
          <a:xfrm>
            <a:off x="3259490" y="2776049"/>
            <a:ext cx="936865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Zero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87ABE337-B845-11C1-D6E4-98DBC5527B83}"/>
              </a:ext>
            </a:extLst>
          </p:cNvPr>
          <p:cNvSpPr/>
          <p:nvPr/>
        </p:nvSpPr>
        <p:spPr>
          <a:xfrm>
            <a:off x="3108371" y="1669170"/>
            <a:ext cx="1127525" cy="573941"/>
          </a:xfrm>
          <a:prstGeom prst="wedgeRectCallout">
            <a:avLst>
              <a:gd name="adj1" fmla="val -67744"/>
              <a:gd name="adj2" fmla="val 5081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イーサネット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FDAFA59B-3975-BA08-2150-930A9A983E82}"/>
              </a:ext>
            </a:extLst>
          </p:cNvPr>
          <p:cNvSpPr txBox="1"/>
          <p:nvPr/>
        </p:nvSpPr>
        <p:spPr>
          <a:xfrm>
            <a:off x="5831814" y="1358709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1588FC37-E29A-7E93-EBD3-C97CF049CADE}"/>
              </a:ext>
            </a:extLst>
          </p:cNvPr>
          <p:cNvSpPr/>
          <p:nvPr/>
        </p:nvSpPr>
        <p:spPr>
          <a:xfrm>
            <a:off x="7330445" y="1951196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4D53D07-B498-1018-9A52-E7E777BAADEB}"/>
              </a:ext>
            </a:extLst>
          </p:cNvPr>
          <p:cNvSpPr/>
          <p:nvPr/>
        </p:nvSpPr>
        <p:spPr>
          <a:xfrm>
            <a:off x="7627448" y="3592463"/>
            <a:ext cx="1042053" cy="385445"/>
          </a:xfrm>
          <a:prstGeom prst="wedgeRectCallout">
            <a:avLst>
              <a:gd name="adj1" fmla="val -29112"/>
              <a:gd name="adj2" fmla="val -8517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3F15AA59-20ED-0135-5C48-42DD0E7D5B74}"/>
              </a:ext>
            </a:extLst>
          </p:cNvPr>
          <p:cNvSpPr/>
          <p:nvPr/>
        </p:nvSpPr>
        <p:spPr>
          <a:xfrm>
            <a:off x="4541697" y="3190109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6D1EB7EA-091B-465C-7485-BB1562303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964" y="3525407"/>
            <a:ext cx="471556" cy="344820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C5B7C6F-6F80-161C-05D7-A0970D991F85}"/>
              </a:ext>
            </a:extLst>
          </p:cNvPr>
          <p:cNvSpPr txBox="1"/>
          <p:nvPr/>
        </p:nvSpPr>
        <p:spPr>
          <a:xfrm>
            <a:off x="5520998" y="4259358"/>
            <a:ext cx="3305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MKR Connector Carrier</a:t>
            </a:r>
            <a:r>
              <a:rPr kumimoji="1" lang="ja-JP" altLang="en-US" sz="1200" dirty="0"/>
              <a:t>の制限により，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LED</a:t>
            </a:r>
            <a:r>
              <a:rPr kumimoji="1" lang="ja-JP" altLang="en-US" sz="1200" dirty="0"/>
              <a:t>は変換ケーブルで配線が必要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AD9BF68-2709-AD33-8FE5-A3B99A88E332}"/>
              </a:ext>
            </a:extLst>
          </p:cNvPr>
          <p:cNvSpPr txBox="1"/>
          <p:nvPr/>
        </p:nvSpPr>
        <p:spPr>
          <a:xfrm>
            <a:off x="1096317" y="3922950"/>
            <a:ext cx="215956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本体とイーサネットシールドに</a:t>
            </a:r>
            <a:endParaRPr kumimoji="1" lang="en-US" altLang="ja-JP" sz="1100" dirty="0"/>
          </a:p>
          <a:p>
            <a:pPr algn="l"/>
            <a:r>
              <a:rPr kumimoji="1" lang="ja-JP" altLang="en-US" sz="1100" dirty="0"/>
              <a:t>マイクロ</a:t>
            </a:r>
            <a:r>
              <a:rPr kumimoji="1" lang="en-US" altLang="ja-JP" sz="1100" dirty="0"/>
              <a:t>SD</a:t>
            </a:r>
            <a:r>
              <a:rPr kumimoji="1" lang="ja-JP" altLang="en-US" sz="1100" dirty="0"/>
              <a:t>スロットが付属</a:t>
            </a:r>
            <a:endParaRPr kumimoji="1" lang="en-US" altLang="ja-JP" sz="1100" dirty="0"/>
          </a:p>
          <a:p>
            <a:pPr algn="l"/>
            <a:r>
              <a:rPr kumimoji="1" lang="en-US" altLang="ja-JP" sz="1100" dirty="0"/>
              <a:t>(</a:t>
            </a:r>
            <a:r>
              <a:rPr kumimoji="1" lang="ja-JP" altLang="en-US" sz="1100" dirty="0"/>
              <a:t>本体のスロットのみ利用可</a:t>
            </a:r>
            <a:r>
              <a:rPr kumimoji="1" lang="en-US" altLang="ja-JP" sz="1100" dirty="0"/>
              <a:t>)</a:t>
            </a:r>
            <a:endParaRPr kumimoji="1" lang="ja-JP" altLang="en-US" sz="1100" dirty="0"/>
          </a:p>
        </p:txBody>
      </p:sp>
    </p:spTree>
    <p:extLst>
      <p:ext uri="{BB962C8B-B14F-4D97-AF65-F5344CB8AC3E}">
        <p14:creationId xmlns:p14="http://schemas.microsoft.com/office/powerpoint/2010/main" val="739972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8BEF17-8E8B-73B7-567B-AF8EFB35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センサを接続可能な</a:t>
            </a:r>
            <a:r>
              <a:rPr lang="en-US" altLang="ja-JP" dirty="0"/>
              <a:t>Grove</a:t>
            </a:r>
            <a:r>
              <a:rPr lang="ja-JP" altLang="en-US" dirty="0"/>
              <a:t>端子 </a:t>
            </a:r>
            <a:r>
              <a:rPr lang="en-US" altLang="ja-JP" dirty="0"/>
              <a:t>: MKR Zero</a:t>
            </a:r>
            <a:endParaRPr kumimoji="1" lang="ja-JP" altLang="en-US" dirty="0"/>
          </a:p>
        </p:txBody>
      </p:sp>
      <p:pic>
        <p:nvPicPr>
          <p:cNvPr id="4" name="図 3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E368A57B-23EC-C006-9B3F-B189F705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44" y="1497639"/>
            <a:ext cx="3262528" cy="20305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117382E-8E27-6134-81F7-32AE545D1EBE}"/>
              </a:ext>
            </a:extLst>
          </p:cNvPr>
          <p:cNvSpPr/>
          <p:nvPr/>
        </p:nvSpPr>
        <p:spPr>
          <a:xfrm>
            <a:off x="1480941" y="1134605"/>
            <a:ext cx="1987299" cy="274065"/>
          </a:xfrm>
          <a:prstGeom prst="wedgeRectCallout">
            <a:avLst>
              <a:gd name="adj1" fmla="val 17859"/>
              <a:gd name="adj2" fmla="val 1361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D41DB8B1-83CD-D21A-D5AD-6C6135C83F5F}"/>
              </a:ext>
            </a:extLst>
          </p:cNvPr>
          <p:cNvSpPr/>
          <p:nvPr/>
        </p:nvSpPr>
        <p:spPr>
          <a:xfrm rot="5400000">
            <a:off x="1354993" y="3182912"/>
            <a:ext cx="212536" cy="903129"/>
          </a:xfrm>
          <a:prstGeom prst="rightBrac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224830-3328-AEBC-D445-4E7FCACBD723}"/>
              </a:ext>
            </a:extLst>
          </p:cNvPr>
          <p:cNvSpPr txBox="1"/>
          <p:nvPr/>
        </p:nvSpPr>
        <p:spPr>
          <a:xfrm>
            <a:off x="674097" y="374074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既に利用済みの端子</a:t>
            </a:r>
          </a:p>
        </p:txBody>
      </p:sp>
    </p:spTree>
    <p:extLst>
      <p:ext uri="{BB962C8B-B14F-4D97-AF65-F5344CB8AC3E}">
        <p14:creationId xmlns:p14="http://schemas.microsoft.com/office/powerpoint/2010/main" val="3367456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80AA037-EB51-1A32-1FD8-FB1F7F2E3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000" dirty="0"/>
              <a:t>センサ端末を構成するマイコン</a:t>
            </a:r>
            <a:r>
              <a:rPr lang="en-US" altLang="ja-JP" sz="2000" dirty="0"/>
              <a:t>(2) : MKR </a:t>
            </a:r>
            <a:r>
              <a:rPr lang="en-US" altLang="ja-JP" sz="2000" dirty="0" err="1"/>
              <a:t>WiFi</a:t>
            </a:r>
            <a:r>
              <a:rPr lang="en-US" altLang="ja-JP" sz="2000" dirty="0"/>
              <a:t> 1010</a:t>
            </a:r>
            <a:endParaRPr kumimoji="1" lang="ja-JP" altLang="en-US" sz="2000" dirty="0"/>
          </a:p>
        </p:txBody>
      </p:sp>
      <p:pic>
        <p:nvPicPr>
          <p:cNvPr id="4" name="図 3" descr="電子機器, 回路, コンピュータ が含まれている画像&#10;&#10;自動的に生成された説明">
            <a:extLst>
              <a:ext uri="{FF2B5EF4-FFF2-40B4-BE49-F238E27FC236}">
                <a16:creationId xmlns:a16="http://schemas.microsoft.com/office/drawing/2014/main" id="{4B8421A3-6C07-8BF5-B392-DC6905D95B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04" t="17586" r="8775" b="11207"/>
          <a:stretch/>
        </p:blipFill>
        <p:spPr>
          <a:xfrm>
            <a:off x="545391" y="2120420"/>
            <a:ext cx="2738554" cy="1708491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EE35C1C-AB4C-2E95-D0D8-0DEE1811F218}"/>
              </a:ext>
            </a:extLst>
          </p:cNvPr>
          <p:cNvSpPr/>
          <p:nvPr/>
        </p:nvSpPr>
        <p:spPr>
          <a:xfrm>
            <a:off x="1006442" y="3769066"/>
            <a:ext cx="1987299" cy="205835"/>
          </a:xfrm>
          <a:prstGeom prst="wedgeRectCallout">
            <a:avLst>
              <a:gd name="adj1" fmla="val 15621"/>
              <a:gd name="adj2" fmla="val -1271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171D6CE-B8AC-0B6E-793D-4659EB2B2E3F}"/>
              </a:ext>
            </a:extLst>
          </p:cNvPr>
          <p:cNvSpPr/>
          <p:nvPr/>
        </p:nvSpPr>
        <p:spPr>
          <a:xfrm>
            <a:off x="2815512" y="3038012"/>
            <a:ext cx="1326473" cy="205835"/>
          </a:xfrm>
          <a:prstGeom prst="wedgeRectCallout">
            <a:avLst>
              <a:gd name="adj1" fmla="val -70374"/>
              <a:gd name="adj2" fmla="val -94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en-US" altLang="ja-JP" sz="1200" dirty="0">
                <a:solidFill>
                  <a:schemeClr val="tx1"/>
                </a:solidFill>
              </a:rPr>
              <a:t> 1010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C5F6F04-2E1F-FB83-8399-E47AC45D71B1}"/>
              </a:ext>
            </a:extLst>
          </p:cNvPr>
          <p:cNvSpPr/>
          <p:nvPr/>
        </p:nvSpPr>
        <p:spPr>
          <a:xfrm>
            <a:off x="2913568" y="1825194"/>
            <a:ext cx="1015882" cy="687600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l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B8536BF7-27BD-BC99-1565-E5D97295C3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247" y="2341743"/>
            <a:ext cx="3202261" cy="169034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59565EF-1FE7-0CA7-8078-AC0837959196}"/>
              </a:ext>
            </a:extLst>
          </p:cNvPr>
          <p:cNvSpPr txBox="1"/>
          <p:nvPr/>
        </p:nvSpPr>
        <p:spPr>
          <a:xfrm>
            <a:off x="5613470" y="104128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EEBAB151-D337-117D-85B3-C0F9EB2B46BB}"/>
              </a:ext>
            </a:extLst>
          </p:cNvPr>
          <p:cNvSpPr/>
          <p:nvPr/>
        </p:nvSpPr>
        <p:spPr>
          <a:xfrm>
            <a:off x="7271901" y="3750017"/>
            <a:ext cx="1458429" cy="378829"/>
          </a:xfrm>
          <a:prstGeom prst="wedgeRectCallout">
            <a:avLst>
              <a:gd name="adj1" fmla="val -35869"/>
              <a:gd name="adj2" fmla="val -85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765E6CA-9FFD-01E8-ABD5-340202100645}"/>
              </a:ext>
            </a:extLst>
          </p:cNvPr>
          <p:cNvSpPr/>
          <p:nvPr/>
        </p:nvSpPr>
        <p:spPr>
          <a:xfrm>
            <a:off x="5955988" y="4084811"/>
            <a:ext cx="1042053" cy="385445"/>
          </a:xfrm>
          <a:prstGeom prst="wedgeRectCallout">
            <a:avLst>
              <a:gd name="adj1" fmla="val 14051"/>
              <a:gd name="adj2" fmla="val -80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E57A4C51-94B6-1D41-9628-E3EB2F30EF6C}"/>
              </a:ext>
            </a:extLst>
          </p:cNvPr>
          <p:cNvSpPr/>
          <p:nvPr/>
        </p:nvSpPr>
        <p:spPr>
          <a:xfrm>
            <a:off x="4678425" y="1608902"/>
            <a:ext cx="1878193" cy="732841"/>
          </a:xfrm>
          <a:prstGeom prst="wedgeRectCallout">
            <a:avLst>
              <a:gd name="adj1" fmla="val 32468"/>
              <a:gd name="adj2" fmla="val 888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5FCD7FE2-5BED-5DAD-634B-8162CD2779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92" y="1944200"/>
            <a:ext cx="471556" cy="344820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2846F76-6FEA-1EFB-DAF8-3086BF3F5C6D}"/>
              </a:ext>
            </a:extLst>
          </p:cNvPr>
          <p:cNvSpPr txBox="1"/>
          <p:nvPr/>
        </p:nvSpPr>
        <p:spPr>
          <a:xfrm>
            <a:off x="4942702" y="4533837"/>
            <a:ext cx="3741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ジャンパケーブルや変換ケーブルでの配線不要</a:t>
            </a:r>
            <a:endParaRPr kumimoji="1" lang="en-US" altLang="ja-JP" sz="1200" dirty="0"/>
          </a:p>
        </p:txBody>
      </p:sp>
    </p:spTree>
    <p:extLst>
      <p:ext uri="{BB962C8B-B14F-4D97-AF65-F5344CB8AC3E}">
        <p14:creationId xmlns:p14="http://schemas.microsoft.com/office/powerpoint/2010/main" val="28769638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8BEF17-8E8B-73B7-567B-AF8EFB355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400" dirty="0"/>
              <a:t>センサを接続可能な</a:t>
            </a:r>
            <a:r>
              <a:rPr lang="en-US" altLang="ja-JP" sz="2400" dirty="0"/>
              <a:t>Grove</a:t>
            </a:r>
            <a:r>
              <a:rPr lang="ja-JP" altLang="en-US" sz="2400" dirty="0"/>
              <a:t>端子 </a:t>
            </a:r>
            <a:r>
              <a:rPr lang="en-US" altLang="ja-JP" sz="2400" dirty="0"/>
              <a:t>: MKR </a:t>
            </a:r>
            <a:r>
              <a:rPr lang="en-US" altLang="ja-JP" sz="2400" dirty="0" err="1"/>
              <a:t>WiFi</a:t>
            </a:r>
            <a:r>
              <a:rPr lang="en-US" altLang="ja-JP" sz="2400" dirty="0"/>
              <a:t> 1010</a:t>
            </a:r>
            <a:endParaRPr kumimoji="1" lang="ja-JP" altLang="en-US" sz="2400" dirty="0"/>
          </a:p>
        </p:txBody>
      </p:sp>
      <p:pic>
        <p:nvPicPr>
          <p:cNvPr id="4" name="図 3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E368A57B-23EC-C006-9B3F-B189F705BA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344" y="1497639"/>
            <a:ext cx="3262528" cy="20305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117382E-8E27-6134-81F7-32AE545D1EBE}"/>
              </a:ext>
            </a:extLst>
          </p:cNvPr>
          <p:cNvSpPr/>
          <p:nvPr/>
        </p:nvSpPr>
        <p:spPr>
          <a:xfrm>
            <a:off x="1480941" y="1134605"/>
            <a:ext cx="1987299" cy="274065"/>
          </a:xfrm>
          <a:prstGeom prst="wedgeRectCallout">
            <a:avLst>
              <a:gd name="adj1" fmla="val 17859"/>
              <a:gd name="adj2" fmla="val 1361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kumimoji="1" lang="en-US" altLang="ja-JP" sz="1200" dirty="0">
                <a:solidFill>
                  <a:schemeClr val="tx1"/>
                </a:solidFill>
              </a:rPr>
              <a:t>MKR Connector Carrier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右中かっこ 5">
            <a:extLst>
              <a:ext uri="{FF2B5EF4-FFF2-40B4-BE49-F238E27FC236}">
                <a16:creationId xmlns:a16="http://schemas.microsoft.com/office/drawing/2014/main" id="{D41DB8B1-83CD-D21A-D5AD-6C6135C83F5F}"/>
              </a:ext>
            </a:extLst>
          </p:cNvPr>
          <p:cNvSpPr/>
          <p:nvPr/>
        </p:nvSpPr>
        <p:spPr>
          <a:xfrm rot="5400000">
            <a:off x="1354993" y="3182912"/>
            <a:ext cx="212536" cy="903129"/>
          </a:xfrm>
          <a:prstGeom prst="rightBrac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BB224830-3328-AEBC-D445-4E7FCACBD723}"/>
              </a:ext>
            </a:extLst>
          </p:cNvPr>
          <p:cNvSpPr txBox="1"/>
          <p:nvPr/>
        </p:nvSpPr>
        <p:spPr>
          <a:xfrm>
            <a:off x="674097" y="3740745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chemeClr val="accent1"/>
                </a:solidFill>
              </a:rPr>
              <a:t>既に利用済みの端子</a:t>
            </a:r>
          </a:p>
        </p:txBody>
      </p:sp>
    </p:spTree>
    <p:extLst>
      <p:ext uri="{BB962C8B-B14F-4D97-AF65-F5344CB8AC3E}">
        <p14:creationId xmlns:p14="http://schemas.microsoft.com/office/powerpoint/2010/main" val="2783981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9862542-4728-201E-DE95-01A65BDD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400" dirty="0"/>
              <a:t>センサ端末を構成するマイコン</a:t>
            </a:r>
            <a:r>
              <a:rPr lang="en-US" altLang="ja-JP" sz="2400" dirty="0"/>
              <a:t>(3) : Nano 33 IoT</a:t>
            </a:r>
            <a:endParaRPr kumimoji="1" lang="ja-JP" altLang="en-US" sz="2400" dirty="0"/>
          </a:p>
        </p:txBody>
      </p:sp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46FEF4C6-F9A4-5E18-46A3-75AA5DBE40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32" y="1895134"/>
            <a:ext cx="1697960" cy="715044"/>
          </a:xfrm>
          <a:prstGeom prst="rect">
            <a:avLst/>
          </a:prstGeom>
        </p:spPr>
      </p:pic>
      <p:pic>
        <p:nvPicPr>
          <p:cNvPr id="8" name="図 7" descr="電子機器 が含まれている画像&#10;&#10;自動的に生成された説明">
            <a:extLst>
              <a:ext uri="{FF2B5EF4-FFF2-40B4-BE49-F238E27FC236}">
                <a16:creationId xmlns:a16="http://schemas.microsoft.com/office/drawing/2014/main" id="{C2761ACC-E728-8D0B-B18D-8789E3A40C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8" t="15472" r="20594" b="16012"/>
          <a:stretch/>
        </p:blipFill>
        <p:spPr>
          <a:xfrm>
            <a:off x="790831" y="2678945"/>
            <a:ext cx="1994084" cy="1735956"/>
          </a:xfrm>
          <a:prstGeom prst="rect">
            <a:avLst/>
          </a:prstGeom>
        </p:spPr>
      </p:pic>
      <p:pic>
        <p:nvPicPr>
          <p:cNvPr id="9" name="図 8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BC03F45E-CB16-968D-9288-CEE0CB605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212939"/>
            <a:ext cx="3199086" cy="1776251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AD44E3E-5D9C-6F81-83B2-D2CC4C18A255}"/>
              </a:ext>
            </a:extLst>
          </p:cNvPr>
          <p:cNvSpPr txBox="1"/>
          <p:nvPr/>
        </p:nvSpPr>
        <p:spPr>
          <a:xfrm>
            <a:off x="4852294" y="1621872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560955C8-31EE-248C-E079-7AD71EB17513}"/>
              </a:ext>
            </a:extLst>
          </p:cNvPr>
          <p:cNvSpPr/>
          <p:nvPr/>
        </p:nvSpPr>
        <p:spPr>
          <a:xfrm>
            <a:off x="1124636" y="1575501"/>
            <a:ext cx="1326473" cy="205835"/>
          </a:xfrm>
          <a:prstGeom prst="wedgeRectCallout">
            <a:avLst>
              <a:gd name="adj1" fmla="val -4793"/>
              <a:gd name="adj2" fmla="val 12500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33 IoT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FF20DA38-FE2D-41C7-DA7A-2E05256FB383}"/>
              </a:ext>
            </a:extLst>
          </p:cNvPr>
          <p:cNvSpPr/>
          <p:nvPr/>
        </p:nvSpPr>
        <p:spPr>
          <a:xfrm>
            <a:off x="684384" y="4484656"/>
            <a:ext cx="2399862" cy="293815"/>
          </a:xfrm>
          <a:prstGeom prst="wedgeRectCallout">
            <a:avLst>
              <a:gd name="adj1" fmla="val -5823"/>
              <a:gd name="adj2" fmla="val -1172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C64B0C08-80FA-285E-A669-B937117262A6}"/>
              </a:ext>
            </a:extLst>
          </p:cNvPr>
          <p:cNvSpPr/>
          <p:nvPr/>
        </p:nvSpPr>
        <p:spPr>
          <a:xfrm>
            <a:off x="7524038" y="3868795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2D995A14-E0DA-C5D3-E997-A64565C4D411}"/>
              </a:ext>
            </a:extLst>
          </p:cNvPr>
          <p:cNvSpPr/>
          <p:nvPr/>
        </p:nvSpPr>
        <p:spPr>
          <a:xfrm>
            <a:off x="4424577" y="3865488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FFEB93F8-F270-A32D-0BB0-BF202ADFC23B}"/>
              </a:ext>
            </a:extLst>
          </p:cNvPr>
          <p:cNvSpPr/>
          <p:nvPr/>
        </p:nvSpPr>
        <p:spPr>
          <a:xfrm>
            <a:off x="5584607" y="3698240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2D5D5863-8F22-70A3-2A44-09546FFA49F0}"/>
              </a:ext>
            </a:extLst>
          </p:cNvPr>
          <p:cNvSpPr/>
          <p:nvPr/>
        </p:nvSpPr>
        <p:spPr>
          <a:xfrm>
            <a:off x="7271136" y="1895134"/>
            <a:ext cx="1458429" cy="631605"/>
          </a:xfrm>
          <a:prstGeom prst="wedgeRectCallout">
            <a:avLst>
              <a:gd name="adj1" fmla="val -51459"/>
              <a:gd name="adj2" fmla="val 11397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EB75CE8-CEC4-22E8-CB1F-C9EBBAE45F53}"/>
              </a:ext>
            </a:extLst>
          </p:cNvPr>
          <p:cNvSpPr txBox="1"/>
          <p:nvPr/>
        </p:nvSpPr>
        <p:spPr>
          <a:xfrm>
            <a:off x="4812464" y="4455339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マイクロ</a:t>
            </a:r>
            <a:r>
              <a:rPr kumimoji="1" lang="en-US" altLang="ja-JP" sz="1200" dirty="0"/>
              <a:t>SD</a:t>
            </a:r>
            <a:r>
              <a:rPr kumimoji="1" lang="ja-JP" altLang="en-US" sz="1200" dirty="0"/>
              <a:t>の配線はジャンパケーブルが必須</a:t>
            </a:r>
          </a:p>
        </p:txBody>
      </p:sp>
    </p:spTree>
    <p:extLst>
      <p:ext uri="{BB962C8B-B14F-4D97-AF65-F5344CB8AC3E}">
        <p14:creationId xmlns:p14="http://schemas.microsoft.com/office/powerpoint/2010/main" val="633950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323B0D0-FEC4-3466-9CE1-B3AAC12B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2800" dirty="0"/>
              <a:t>センサを接続可能な</a:t>
            </a:r>
            <a:r>
              <a:rPr lang="en-US" altLang="ja-JP" sz="2800" dirty="0"/>
              <a:t>Grove</a:t>
            </a:r>
            <a:r>
              <a:rPr lang="ja-JP" altLang="en-US" sz="2800" dirty="0"/>
              <a:t>端子 </a:t>
            </a:r>
            <a:r>
              <a:rPr lang="en-US" altLang="ja-JP" sz="2800" dirty="0"/>
              <a:t>: Nano 33 IoT</a:t>
            </a:r>
            <a:endParaRPr kumimoji="1" lang="ja-JP" altLang="en-US" dirty="0"/>
          </a:p>
        </p:txBody>
      </p:sp>
      <p:pic>
        <p:nvPicPr>
          <p:cNvPr id="4" name="図 3" descr="ダイアグラム&#10;&#10;自動的に生成された説明">
            <a:extLst>
              <a:ext uri="{FF2B5EF4-FFF2-40B4-BE49-F238E27FC236}">
                <a16:creationId xmlns:a16="http://schemas.microsoft.com/office/drawing/2014/main" id="{A871240B-071A-916B-F606-CA15AA1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90" y="1403727"/>
            <a:ext cx="2940240" cy="267714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6D1137A-9426-47AD-2083-F0E9112656AB}"/>
              </a:ext>
            </a:extLst>
          </p:cNvPr>
          <p:cNvSpPr/>
          <p:nvPr/>
        </p:nvSpPr>
        <p:spPr>
          <a:xfrm>
            <a:off x="3576804" y="2595389"/>
            <a:ext cx="2399862" cy="293815"/>
          </a:xfrm>
          <a:prstGeom prst="wedgeRectCallout">
            <a:avLst>
              <a:gd name="adj1" fmla="val -56489"/>
              <a:gd name="adj2" fmla="val 223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ED3ED32B-B36B-4D3D-E14E-5F83A2F82FC7}"/>
              </a:ext>
            </a:extLst>
          </p:cNvPr>
          <p:cNvSpPr/>
          <p:nvPr/>
        </p:nvSpPr>
        <p:spPr>
          <a:xfrm>
            <a:off x="2807003" y="4080866"/>
            <a:ext cx="1969732" cy="293815"/>
          </a:xfrm>
          <a:prstGeom prst="wedgeRectCallout">
            <a:avLst>
              <a:gd name="adj1" fmla="val -18598"/>
              <a:gd name="adj2" fmla="val -970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2FC52833-8BE7-8209-394C-E35DDDEBD6EC}"/>
              </a:ext>
            </a:extLst>
          </p:cNvPr>
          <p:cNvSpPr/>
          <p:nvPr/>
        </p:nvSpPr>
        <p:spPr>
          <a:xfrm>
            <a:off x="1822137" y="1062633"/>
            <a:ext cx="1969732" cy="293815"/>
          </a:xfrm>
          <a:prstGeom prst="wedgeRectCallout">
            <a:avLst>
              <a:gd name="adj1" fmla="val -7055"/>
              <a:gd name="adj2" fmla="val 13005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accent1"/>
                </a:solidFill>
              </a:rPr>
              <a:t>使用済み端子</a:t>
            </a:r>
            <a:r>
              <a:rPr kumimoji="1" lang="en-US" altLang="ja-JP" sz="1200" dirty="0">
                <a:solidFill>
                  <a:schemeClr val="accent1"/>
                </a:solidFill>
              </a:rPr>
              <a:t>(</a:t>
            </a:r>
            <a:r>
              <a:rPr kumimoji="1" lang="ja-JP" altLang="en-US" sz="1200" dirty="0">
                <a:solidFill>
                  <a:schemeClr val="accent1"/>
                </a:solidFill>
              </a:rPr>
              <a:t>コネクタ</a:t>
            </a:r>
            <a:r>
              <a:rPr kumimoji="1" lang="en-US" altLang="ja-JP" sz="1200" dirty="0">
                <a:solidFill>
                  <a:schemeClr val="accent1"/>
                </a:solidFill>
              </a:rPr>
              <a:t>)</a:t>
            </a:r>
            <a:endParaRPr kumimoji="1" lang="ja-JP" altLang="en-US" sz="1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5087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9CCAF0-EC83-E73E-7E97-5BBE7115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本プロジェクトの対象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2C95531-AB78-C117-4389-7F768C78FA70}"/>
              </a:ext>
            </a:extLst>
          </p:cNvPr>
          <p:cNvSpPr/>
          <p:nvPr/>
        </p:nvSpPr>
        <p:spPr>
          <a:xfrm>
            <a:off x="386366" y="2029150"/>
            <a:ext cx="1687848" cy="6876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FA075A-9920-EF10-357D-C69D9419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540" y="1422315"/>
            <a:ext cx="567500" cy="6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E25E87E-6448-8E61-E1C4-9FED92CC9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40" y="3162122"/>
            <a:ext cx="437769" cy="457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9FDCFAB-BCF3-B441-32E4-875984248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863" y="3068910"/>
            <a:ext cx="571500" cy="5715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4416FD-2481-53D1-2C4F-840792A28D75}"/>
              </a:ext>
            </a:extLst>
          </p:cNvPr>
          <p:cNvSpPr txBox="1"/>
          <p:nvPr/>
        </p:nvSpPr>
        <p:spPr>
          <a:xfrm>
            <a:off x="769826" y="369585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各種センサ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200E6A9-4CD8-572D-C94D-A6F3E99DF2D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073863" y="2092685"/>
            <a:ext cx="156427" cy="107014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9EB39B-3C9E-FA07-413C-C931099132DD}"/>
              </a:ext>
            </a:extLst>
          </p:cNvPr>
          <p:cNvSpPr txBox="1"/>
          <p:nvPr/>
        </p:nvSpPr>
        <p:spPr>
          <a:xfrm>
            <a:off x="1125479" y="2791911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測定データ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27D895-56F3-2E5C-A90B-52EE5BBF0D24}"/>
              </a:ext>
            </a:extLst>
          </p:cNvPr>
          <p:cNvSpPr txBox="1"/>
          <p:nvPr/>
        </p:nvSpPr>
        <p:spPr>
          <a:xfrm>
            <a:off x="652265" y="1089874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クラウドアプリ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DAE7B8AB-714A-6B43-4EA3-D7188A6C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3974" y="1366873"/>
            <a:ext cx="61379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3E63256-D4F3-3C7B-27C7-9046F10C8F44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1514040" y="1757500"/>
            <a:ext cx="1499934" cy="66573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A4BD714-3A07-FDE4-1C64-C0C4F4AAD1AD}"/>
              </a:ext>
            </a:extLst>
          </p:cNvPr>
          <p:cNvSpPr txBox="1"/>
          <p:nvPr/>
        </p:nvSpPr>
        <p:spPr>
          <a:xfrm>
            <a:off x="1827758" y="1525080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指示</a:t>
            </a:r>
            <a:r>
              <a:rPr kumimoji="1" lang="en-US" altLang="ja-JP" sz="1200" dirty="0"/>
              <a:t>/</a:t>
            </a:r>
            <a:r>
              <a:rPr kumimoji="1" lang="ja-JP" altLang="en-US" sz="1200" dirty="0"/>
              <a:t>情報提供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3AE0AF8-9EC8-6017-83A6-61AEF6FE51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711" y="2502090"/>
            <a:ext cx="623888" cy="688658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73E96800-9DFB-FC6F-3E1C-F6DD23F44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" t="1001" r="17586" b="60851"/>
          <a:stretch/>
        </p:blipFill>
        <p:spPr bwMode="auto">
          <a:xfrm>
            <a:off x="2528685" y="3193886"/>
            <a:ext cx="773682" cy="3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FE69A04-2677-125C-BA30-10B9EFF6173E}"/>
              </a:ext>
            </a:extLst>
          </p:cNvPr>
          <p:cNvCxnSpPr>
            <a:cxnSpLocks/>
          </p:cNvCxnSpPr>
          <p:nvPr/>
        </p:nvCxnSpPr>
        <p:spPr>
          <a:xfrm>
            <a:off x="1523331" y="1901943"/>
            <a:ext cx="1201570" cy="110596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FD5DE42-0BE3-F60C-6034-CC6EBEE45117}"/>
              </a:ext>
            </a:extLst>
          </p:cNvPr>
          <p:cNvSpPr txBox="1"/>
          <p:nvPr/>
        </p:nvSpPr>
        <p:spPr>
          <a:xfrm>
            <a:off x="2327116" y="251783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制御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48660E2F-56BD-66B1-A745-97B2912D76F7}"/>
              </a:ext>
            </a:extLst>
          </p:cNvPr>
          <p:cNvSpPr/>
          <p:nvPr/>
        </p:nvSpPr>
        <p:spPr>
          <a:xfrm>
            <a:off x="411776" y="2994278"/>
            <a:ext cx="1415982" cy="97857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13D837-BE1B-996F-D34D-C01A5E607B53}"/>
              </a:ext>
            </a:extLst>
          </p:cNvPr>
          <p:cNvSpPr txBox="1"/>
          <p:nvPr/>
        </p:nvSpPr>
        <p:spPr>
          <a:xfrm>
            <a:off x="257992" y="3990353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本プロジェクトの対象</a:t>
            </a:r>
          </a:p>
        </p:txBody>
      </p:sp>
      <p:sp>
        <p:nvSpPr>
          <p:cNvPr id="25" name="雲 24">
            <a:extLst>
              <a:ext uri="{FF2B5EF4-FFF2-40B4-BE49-F238E27FC236}">
                <a16:creationId xmlns:a16="http://schemas.microsoft.com/office/drawing/2014/main" id="{5E1AD909-D800-E004-1F13-41D77C28E368}"/>
              </a:ext>
            </a:extLst>
          </p:cNvPr>
          <p:cNvSpPr/>
          <p:nvPr/>
        </p:nvSpPr>
        <p:spPr>
          <a:xfrm>
            <a:off x="5700327" y="2953541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26" name="雲 25">
            <a:extLst>
              <a:ext uri="{FF2B5EF4-FFF2-40B4-BE49-F238E27FC236}">
                <a16:creationId xmlns:a16="http://schemas.microsoft.com/office/drawing/2014/main" id="{78D3A549-010C-FEEF-D87E-AAE134C813D8}"/>
              </a:ext>
            </a:extLst>
          </p:cNvPr>
          <p:cNvSpPr/>
          <p:nvPr/>
        </p:nvSpPr>
        <p:spPr>
          <a:xfrm>
            <a:off x="5700327" y="1711056"/>
            <a:ext cx="218914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34F46A1-81BC-2026-0E07-68D84E3B28D7}"/>
              </a:ext>
            </a:extLst>
          </p:cNvPr>
          <p:cNvSpPr/>
          <p:nvPr/>
        </p:nvSpPr>
        <p:spPr>
          <a:xfrm>
            <a:off x="6280294" y="2524706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 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3A1BDB-9D86-94DE-94B5-82BF601AC30A}"/>
              </a:ext>
            </a:extLst>
          </p:cNvPr>
          <p:cNvSpPr/>
          <p:nvPr/>
        </p:nvSpPr>
        <p:spPr>
          <a:xfrm>
            <a:off x="6289450" y="131685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43F33BA-B06F-2CF2-C858-C047F1835B4A}"/>
              </a:ext>
            </a:extLst>
          </p:cNvPr>
          <p:cNvSpPr/>
          <p:nvPr/>
        </p:nvSpPr>
        <p:spPr>
          <a:xfrm>
            <a:off x="5303665" y="339084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B9466480-F2F0-8D7F-278B-B93AB909BDDD}"/>
              </a:ext>
            </a:extLst>
          </p:cNvPr>
          <p:cNvSpPr/>
          <p:nvPr/>
        </p:nvSpPr>
        <p:spPr>
          <a:xfrm>
            <a:off x="6146945" y="3664743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7E6AAD5-459C-4A5F-3C4C-412CD56C25A6}"/>
              </a:ext>
            </a:extLst>
          </p:cNvPr>
          <p:cNvSpPr/>
          <p:nvPr/>
        </p:nvSpPr>
        <p:spPr>
          <a:xfrm>
            <a:off x="7103254" y="3505145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1218D67E-10B1-1288-28F3-8DB6E9344815}"/>
              </a:ext>
            </a:extLst>
          </p:cNvPr>
          <p:cNvSpPr/>
          <p:nvPr/>
        </p:nvSpPr>
        <p:spPr>
          <a:xfrm flipH="1">
            <a:off x="5572907" y="2807068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4CFD058-4F72-2B43-9809-36449F646E7D}"/>
              </a:ext>
            </a:extLst>
          </p:cNvPr>
          <p:cNvSpPr txBox="1"/>
          <p:nvPr/>
        </p:nvSpPr>
        <p:spPr>
          <a:xfrm>
            <a:off x="5052252" y="2665771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C9B2E603-9B79-6D9B-D8A6-1898D0F54249}"/>
              </a:ext>
            </a:extLst>
          </p:cNvPr>
          <p:cNvSpPr/>
          <p:nvPr/>
        </p:nvSpPr>
        <p:spPr>
          <a:xfrm>
            <a:off x="7607868" y="1606461"/>
            <a:ext cx="437850" cy="114851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  <a:gd name="connsiteX0" fmla="*/ 192490 w 505618"/>
              <a:gd name="connsiteY0" fmla="*/ 681765 h 681765"/>
              <a:gd name="connsiteX1" fmla="*/ 487680 w 505618"/>
              <a:gd name="connsiteY1" fmla="*/ 304800 h 681765"/>
              <a:gd name="connsiteX2" fmla="*/ 0 w 505618"/>
              <a:gd name="connsiteY2" fmla="*/ 0 h 681765"/>
              <a:gd name="connsiteX0" fmla="*/ 192490 w 521536"/>
              <a:gd name="connsiteY0" fmla="*/ 681765 h 681765"/>
              <a:gd name="connsiteX1" fmla="*/ 487680 w 521536"/>
              <a:gd name="connsiteY1" fmla="*/ 304800 h 681765"/>
              <a:gd name="connsiteX2" fmla="*/ 0 w 521536"/>
              <a:gd name="connsiteY2" fmla="*/ 0 h 681765"/>
              <a:gd name="connsiteX0" fmla="*/ 480 w 507905"/>
              <a:gd name="connsiteY0" fmla="*/ 687209 h 687209"/>
              <a:gd name="connsiteX1" fmla="*/ 487680 w 507905"/>
              <a:gd name="connsiteY1" fmla="*/ 304800 h 687209"/>
              <a:gd name="connsiteX2" fmla="*/ 0 w 507905"/>
              <a:gd name="connsiteY2" fmla="*/ 0 h 68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905" h="687209">
                <a:moveTo>
                  <a:pt x="480" y="687209"/>
                </a:moveTo>
                <a:cubicBezTo>
                  <a:pt x="229572" y="596598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21FF85A-96CB-E76B-6B46-6972CBAEA58D}"/>
              </a:ext>
            </a:extLst>
          </p:cNvPr>
          <p:cNvSpPr txBox="1"/>
          <p:nvPr/>
        </p:nvSpPr>
        <p:spPr>
          <a:xfrm>
            <a:off x="7784293" y="1411627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DBB689DD-5C79-194F-EB1A-DFCC96BCCC3E}"/>
              </a:ext>
            </a:extLst>
          </p:cNvPr>
          <p:cNvSpPr/>
          <p:nvPr/>
        </p:nvSpPr>
        <p:spPr>
          <a:xfrm>
            <a:off x="7953862" y="2665771"/>
            <a:ext cx="677334" cy="657013"/>
          </a:xfrm>
          <a:prstGeom prst="wedgeRectCallout">
            <a:avLst>
              <a:gd name="adj1" fmla="val -115504"/>
              <a:gd name="adj2" fmla="val -2137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CA43C91-EC7F-432A-F4AB-49CB42F7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4611" y="2234494"/>
            <a:ext cx="496253" cy="5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吹き出し: 四角形 37">
            <a:extLst>
              <a:ext uri="{FF2B5EF4-FFF2-40B4-BE49-F238E27FC236}">
                <a16:creationId xmlns:a16="http://schemas.microsoft.com/office/drawing/2014/main" id="{0C94814C-1E2F-3BE4-1392-CBC5CA246977}"/>
              </a:ext>
            </a:extLst>
          </p:cNvPr>
          <p:cNvSpPr/>
          <p:nvPr/>
        </p:nvSpPr>
        <p:spPr>
          <a:xfrm>
            <a:off x="4621076" y="2124510"/>
            <a:ext cx="1014877" cy="428933"/>
          </a:xfrm>
          <a:prstGeom prst="wedgeRectCallout">
            <a:avLst>
              <a:gd name="adj1" fmla="val 30425"/>
              <a:gd name="adj2" fmla="val 80586"/>
            </a:avLst>
          </a:prstGeom>
          <a:solidFill>
            <a:srgbClr val="FFE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MQTT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プロトコル</a:t>
            </a:r>
          </a:p>
        </p:txBody>
      </p:sp>
      <p:sp>
        <p:nvSpPr>
          <p:cNvPr id="39" name="吹き出し: 四角形 38">
            <a:extLst>
              <a:ext uri="{FF2B5EF4-FFF2-40B4-BE49-F238E27FC236}">
                <a16:creationId xmlns:a16="http://schemas.microsoft.com/office/drawing/2014/main" id="{9DFE31B0-50F8-32C2-62C3-A800CD186F91}"/>
              </a:ext>
            </a:extLst>
          </p:cNvPr>
          <p:cNvSpPr/>
          <p:nvPr/>
        </p:nvSpPr>
        <p:spPr>
          <a:xfrm>
            <a:off x="4783806" y="3805686"/>
            <a:ext cx="1172214" cy="461666"/>
          </a:xfrm>
          <a:prstGeom prst="wedgeRectCallout">
            <a:avLst>
              <a:gd name="adj1" fmla="val 18582"/>
              <a:gd name="adj2" fmla="val -7383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一定周期でデータ送信</a:t>
            </a:r>
          </a:p>
        </p:txBody>
      </p:sp>
    </p:spTree>
    <p:extLst>
      <p:ext uri="{BB962C8B-B14F-4D97-AF65-F5344CB8AC3E}">
        <p14:creationId xmlns:p14="http://schemas.microsoft.com/office/powerpoint/2010/main" val="314976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図 2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ADE1B8F4-8559-67FB-296F-AB063DB242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A9950AA4-8F4B-99FE-8A64-65923CB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000" dirty="0"/>
              <a:t>センサ端末を構成するマイコン</a:t>
            </a:r>
            <a:r>
              <a:rPr lang="en-US" altLang="ja-JP" sz="2000" dirty="0"/>
              <a:t>(5) : Uno R4 minima</a:t>
            </a:r>
            <a:endParaRPr kumimoji="1" lang="ja-JP" altLang="en-US" sz="2000" dirty="0"/>
          </a:p>
        </p:txBody>
      </p:sp>
      <p:pic>
        <p:nvPicPr>
          <p:cNvPr id="5" name="図 4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59AD1B04-702B-7D7C-5809-594AE16CD5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5695229" y="1798618"/>
            <a:ext cx="3118051" cy="1464095"/>
          </a:xfrm>
          <a:prstGeom prst="rect">
            <a:avLst/>
          </a:prstGeom>
        </p:spPr>
      </p:pic>
      <p:pic>
        <p:nvPicPr>
          <p:cNvPr id="9" name="図 8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D2013DD3-7E83-BCE0-BD21-8039E56FF6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814" y="1010086"/>
            <a:ext cx="1776491" cy="1332369"/>
          </a:xfrm>
          <a:prstGeom prst="rect">
            <a:avLst/>
          </a:prstGeom>
        </p:spPr>
      </p:pic>
      <p:pic>
        <p:nvPicPr>
          <p:cNvPr id="11" name="図 10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DFF514E9-1DAC-90DA-7522-623CDD7CD42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3" t="6342" r="10072" b="5441"/>
          <a:stretch/>
        </p:blipFill>
        <p:spPr>
          <a:xfrm>
            <a:off x="150986" y="2626120"/>
            <a:ext cx="2055164" cy="1681510"/>
          </a:xfrm>
          <a:prstGeom prst="rect">
            <a:avLst/>
          </a:prstGeom>
        </p:spPr>
      </p:pic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C484EC44-98A7-6B5A-5441-CD097D2B7333}"/>
              </a:ext>
            </a:extLst>
          </p:cNvPr>
          <p:cNvSpPr/>
          <p:nvPr/>
        </p:nvSpPr>
        <p:spPr>
          <a:xfrm>
            <a:off x="2621949" y="1085611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minima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0F8E929-737D-754E-D7D4-765FC659BD41}"/>
              </a:ext>
            </a:extLst>
          </p:cNvPr>
          <p:cNvSpPr/>
          <p:nvPr/>
        </p:nvSpPr>
        <p:spPr>
          <a:xfrm>
            <a:off x="394593" y="4417342"/>
            <a:ext cx="2099331" cy="314996"/>
          </a:xfrm>
          <a:prstGeom prst="wedgeRectCallout">
            <a:avLst>
              <a:gd name="adj1" fmla="val -17242"/>
              <a:gd name="adj2" fmla="val -11495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r>
              <a:rPr kumimoji="1" lang="en-US" altLang="ja-JP" sz="1200" dirty="0">
                <a:solidFill>
                  <a:schemeClr val="tx1"/>
                </a:solidFill>
              </a:rPr>
              <a:t>Rev2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34369DA-E04B-F6F3-7AC7-5BF6FAFDDCBB}"/>
              </a:ext>
            </a:extLst>
          </p:cNvPr>
          <p:cNvSpPr txBox="1"/>
          <p:nvPr/>
        </p:nvSpPr>
        <p:spPr>
          <a:xfrm>
            <a:off x="5924861" y="1275398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88E38FCB-5870-92F7-BC94-C16A6C6E7B54}"/>
              </a:ext>
            </a:extLst>
          </p:cNvPr>
          <p:cNvSpPr/>
          <p:nvPr/>
        </p:nvSpPr>
        <p:spPr>
          <a:xfrm>
            <a:off x="7573405" y="333483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82F712BD-F64C-2706-DF3F-9D8E74AFF597}"/>
              </a:ext>
            </a:extLst>
          </p:cNvPr>
          <p:cNvSpPr/>
          <p:nvPr/>
        </p:nvSpPr>
        <p:spPr>
          <a:xfrm>
            <a:off x="6376283" y="3241891"/>
            <a:ext cx="1042053" cy="385445"/>
          </a:xfrm>
          <a:prstGeom prst="wedgeRectCallout">
            <a:avLst>
              <a:gd name="adj1" fmla="val 36818"/>
              <a:gd name="adj2" fmla="val -15955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B1E1479F-CD07-66DE-7F7F-2EF07D4F57E5}"/>
              </a:ext>
            </a:extLst>
          </p:cNvPr>
          <p:cNvSpPr/>
          <p:nvPr/>
        </p:nvSpPr>
        <p:spPr>
          <a:xfrm>
            <a:off x="1447311" y="2448924"/>
            <a:ext cx="1042053" cy="385445"/>
          </a:xfrm>
          <a:prstGeom prst="wedgeRectCallout">
            <a:avLst>
              <a:gd name="adj1" fmla="val -9191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3" name="吹き出し: 四角形 22">
            <a:extLst>
              <a:ext uri="{FF2B5EF4-FFF2-40B4-BE49-F238E27FC236}">
                <a16:creationId xmlns:a16="http://schemas.microsoft.com/office/drawing/2014/main" id="{4B138896-B8C8-DE3B-8185-ED652F76D46C}"/>
              </a:ext>
            </a:extLst>
          </p:cNvPr>
          <p:cNvSpPr/>
          <p:nvPr/>
        </p:nvSpPr>
        <p:spPr>
          <a:xfrm>
            <a:off x="5273864" y="291891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FB8866D1-2D96-B30F-20EF-0C8E59995409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D45BF175-B24E-F8DD-BA5C-1128A97AF5C0}"/>
              </a:ext>
            </a:extLst>
          </p:cNvPr>
          <p:cNvSpPr txBox="1"/>
          <p:nvPr/>
        </p:nvSpPr>
        <p:spPr>
          <a:xfrm>
            <a:off x="5520998" y="4259358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センサを取り付ける際は，イーサネット</a:t>
            </a:r>
            <a:endParaRPr kumimoji="1" lang="en-US" altLang="ja-JP" sz="1200" dirty="0"/>
          </a:p>
          <a:p>
            <a:pPr algn="l"/>
            <a:r>
              <a:rPr kumimoji="1" lang="en-US" altLang="ja-JP" sz="1200" dirty="0"/>
              <a:t>       </a:t>
            </a:r>
            <a:r>
              <a:rPr kumimoji="1" lang="ja-JP" altLang="en-US" sz="1200" dirty="0"/>
              <a:t>シールドを一度取り外す必要がある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15419548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2809A5-904C-3CC6-E6FD-90B9E5520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400" dirty="0"/>
              <a:t>センサを接続可能な</a:t>
            </a:r>
            <a:r>
              <a:rPr lang="en-US" altLang="ja-JP" sz="2400" dirty="0"/>
              <a:t>Grove</a:t>
            </a:r>
            <a:r>
              <a:rPr lang="ja-JP" altLang="en-US" sz="2400" dirty="0"/>
              <a:t>端子 </a:t>
            </a:r>
            <a:r>
              <a:rPr lang="en-US" altLang="ja-JP" sz="2400" dirty="0"/>
              <a:t>: Uno R4 minima</a:t>
            </a:r>
            <a:endParaRPr kumimoji="1" lang="ja-JP" altLang="en-US" sz="2400" dirty="0"/>
          </a:p>
        </p:txBody>
      </p:sp>
      <p:pic>
        <p:nvPicPr>
          <p:cNvPr id="4" name="図 3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CF7EFAFB-766C-8EEE-98CE-C40E2FB11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2" y="1579305"/>
            <a:ext cx="2671182" cy="2083744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5DE69CF2-F0B8-E21C-6B1B-C8156784BF71}"/>
              </a:ext>
            </a:extLst>
          </p:cNvPr>
          <p:cNvSpPr/>
          <p:nvPr/>
        </p:nvSpPr>
        <p:spPr>
          <a:xfrm>
            <a:off x="1215905" y="3786110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B56F5974-E628-DD88-6EF9-D2C658C5C6C1}"/>
              </a:ext>
            </a:extLst>
          </p:cNvPr>
          <p:cNvSpPr txBox="1"/>
          <p:nvPr/>
        </p:nvSpPr>
        <p:spPr>
          <a:xfrm>
            <a:off x="1482811" y="3820709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</p:spTree>
    <p:extLst>
      <p:ext uri="{BB962C8B-B14F-4D97-AF65-F5344CB8AC3E}">
        <p14:creationId xmlns:p14="http://schemas.microsoft.com/office/powerpoint/2010/main" val="41951837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950AA4-8F4B-99FE-8A64-65923CB65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400" dirty="0"/>
              <a:t>センサ端末を構成するマイコン</a:t>
            </a:r>
            <a:r>
              <a:rPr lang="en-US" altLang="ja-JP" sz="2400" dirty="0"/>
              <a:t>(5) : Uno R4 </a:t>
            </a:r>
            <a:r>
              <a:rPr lang="en-US" altLang="ja-JP" sz="2400" dirty="0" err="1"/>
              <a:t>WiFi</a:t>
            </a:r>
            <a:endParaRPr kumimoji="1" lang="ja-JP" altLang="en-US" sz="2400" dirty="0"/>
          </a:p>
        </p:txBody>
      </p:sp>
      <p:pic>
        <p:nvPicPr>
          <p:cNvPr id="6" name="図 5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48414311-622C-56BA-DA58-0B0265C4E5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160" y="1472925"/>
            <a:ext cx="3241132" cy="2402240"/>
          </a:xfrm>
          <a:prstGeom prst="rect">
            <a:avLst/>
          </a:prstGeom>
        </p:spPr>
      </p:pic>
      <p:pic>
        <p:nvPicPr>
          <p:cNvPr id="8" name="図 7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790017F1-1DBF-75FB-B52A-B57562FE70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75" y="1075203"/>
            <a:ext cx="2131790" cy="1598842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B129DF87-16F2-FE91-6A7B-ECEB4362696A}"/>
              </a:ext>
            </a:extLst>
          </p:cNvPr>
          <p:cNvSpPr/>
          <p:nvPr/>
        </p:nvSpPr>
        <p:spPr>
          <a:xfrm>
            <a:off x="2701032" y="1367345"/>
            <a:ext cx="1500266" cy="314996"/>
          </a:xfrm>
          <a:prstGeom prst="wedgeRectCallout">
            <a:avLst>
              <a:gd name="adj1" fmla="val -65508"/>
              <a:gd name="adj2" fmla="val 54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 R4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10" name="図 9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8F8C544E-DCCF-F0E2-C93C-4C261280E1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99" y="3021536"/>
            <a:ext cx="1643151" cy="1274987"/>
          </a:xfrm>
          <a:prstGeom prst="rect">
            <a:avLst/>
          </a:prstGeom>
        </p:spPr>
      </p:pic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C89956E4-BD25-A8E0-3155-232DC7FF75CD}"/>
              </a:ext>
            </a:extLst>
          </p:cNvPr>
          <p:cNvSpPr/>
          <p:nvPr/>
        </p:nvSpPr>
        <p:spPr>
          <a:xfrm>
            <a:off x="466941" y="4310959"/>
            <a:ext cx="1724409" cy="584488"/>
          </a:xfrm>
          <a:prstGeom prst="wedgeRectCallout">
            <a:avLst>
              <a:gd name="adj1" fmla="val -10936"/>
              <a:gd name="adj2" fmla="val -10480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Sparcfun</a:t>
            </a:r>
            <a:r>
              <a:rPr kumimoji="1" lang="en-US" altLang="ja-JP" sz="1200" dirty="0">
                <a:solidFill>
                  <a:schemeClr val="tx1"/>
                </a:solidFill>
              </a:rPr>
              <a:t> Electronics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裏向き写真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  <a:endParaRPr kumimoji="1" lang="ja-JP" altLang="en-US" sz="1200" dirty="0">
              <a:solidFill>
                <a:schemeClr val="tx1"/>
              </a:solidFill>
            </a:endParaRP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2232A3FD-B082-0921-E996-4EB9FA845128}"/>
              </a:ext>
            </a:extLst>
          </p:cNvPr>
          <p:cNvSpPr txBox="1"/>
          <p:nvPr/>
        </p:nvSpPr>
        <p:spPr>
          <a:xfrm>
            <a:off x="83825" y="4925942"/>
            <a:ext cx="24416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>
                <a:solidFill>
                  <a:schemeClr val="accent1"/>
                </a:solidFill>
              </a:rPr>
              <a:t>ピンの別途購入とはんだ付けが必要</a:t>
            </a:r>
          </a:p>
        </p:txBody>
      </p:sp>
      <p:pic>
        <p:nvPicPr>
          <p:cNvPr id="13" name="図 1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C8D7573B-BA88-93D8-FB46-0810D1D5F7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10136" r="16492" b="10889"/>
          <a:stretch/>
        </p:blipFill>
        <p:spPr>
          <a:xfrm>
            <a:off x="2589829" y="2842224"/>
            <a:ext cx="1649102" cy="1500713"/>
          </a:xfrm>
          <a:prstGeom prst="rect">
            <a:avLst/>
          </a:prstGeom>
        </p:spPr>
      </p:pic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A6C668EB-FE60-A7A9-BEDD-7767046774F4}"/>
              </a:ext>
            </a:extLst>
          </p:cNvPr>
          <p:cNvSpPr/>
          <p:nvPr/>
        </p:nvSpPr>
        <p:spPr>
          <a:xfrm>
            <a:off x="2917688" y="4417342"/>
            <a:ext cx="1500266" cy="447451"/>
          </a:xfrm>
          <a:prstGeom prst="wedgeRectCallout">
            <a:avLst>
              <a:gd name="adj1" fmla="val -18066"/>
              <a:gd name="adj2" fmla="val -12333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ファミリ用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574112A-AE55-0C23-1C29-25E2DC6CBD86}"/>
              </a:ext>
            </a:extLst>
          </p:cNvPr>
          <p:cNvSpPr txBox="1"/>
          <p:nvPr/>
        </p:nvSpPr>
        <p:spPr>
          <a:xfrm>
            <a:off x="5761279" y="1001623"/>
            <a:ext cx="2316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/>
              <a:t>センサ端末</a:t>
            </a:r>
            <a:r>
              <a:rPr kumimoji="1" lang="en-US" altLang="ja-JP" sz="1400" dirty="0"/>
              <a:t>(</a:t>
            </a:r>
            <a:r>
              <a:rPr kumimoji="1" lang="ja-JP" altLang="en-US" sz="1400" dirty="0"/>
              <a:t>センサ以外</a:t>
            </a:r>
            <a:r>
              <a:rPr kumimoji="1" lang="en-US" altLang="ja-JP" sz="1400" dirty="0"/>
              <a:t>)</a:t>
            </a:r>
            <a:r>
              <a:rPr kumimoji="1" lang="ja-JP" altLang="en-US" sz="1400" dirty="0"/>
              <a:t>を</a:t>
            </a:r>
            <a:endParaRPr kumimoji="1" lang="en-US" altLang="ja-JP" sz="1400" dirty="0"/>
          </a:p>
          <a:p>
            <a:pPr algn="ctr"/>
            <a:r>
              <a:rPr kumimoji="1" lang="ja-JP" altLang="en-US" sz="1400" dirty="0"/>
              <a:t>構成した事例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A365215E-EA69-A930-A99A-D6B3E3B345CA}"/>
              </a:ext>
            </a:extLst>
          </p:cNvPr>
          <p:cNvSpPr/>
          <p:nvPr/>
        </p:nvSpPr>
        <p:spPr>
          <a:xfrm>
            <a:off x="6745726" y="3685750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17" name="吹き出し: 四角形 16">
            <a:extLst>
              <a:ext uri="{FF2B5EF4-FFF2-40B4-BE49-F238E27FC236}">
                <a16:creationId xmlns:a16="http://schemas.microsoft.com/office/drawing/2014/main" id="{EEABD39B-C4B7-698A-D29F-5BDD08286D7D}"/>
              </a:ext>
            </a:extLst>
          </p:cNvPr>
          <p:cNvSpPr/>
          <p:nvPr/>
        </p:nvSpPr>
        <p:spPr>
          <a:xfrm>
            <a:off x="7730161" y="2288600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8" name="吹き出し: 四角形 17">
            <a:extLst>
              <a:ext uri="{FF2B5EF4-FFF2-40B4-BE49-F238E27FC236}">
                <a16:creationId xmlns:a16="http://schemas.microsoft.com/office/drawing/2014/main" id="{864890DA-5AC8-37C8-6BD1-33059E949E4A}"/>
              </a:ext>
            </a:extLst>
          </p:cNvPr>
          <p:cNvSpPr/>
          <p:nvPr/>
        </p:nvSpPr>
        <p:spPr>
          <a:xfrm>
            <a:off x="5125160" y="3670203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3165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77C0B6D-D568-BF05-6E99-356120BFA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sz="2800" dirty="0"/>
              <a:t>センサを接続可能な</a:t>
            </a:r>
            <a:r>
              <a:rPr lang="en-US" altLang="ja-JP" sz="2800" dirty="0"/>
              <a:t>Grove</a:t>
            </a:r>
            <a:r>
              <a:rPr lang="ja-JP" altLang="en-US" sz="2800" dirty="0"/>
              <a:t>端子 </a:t>
            </a:r>
            <a:r>
              <a:rPr lang="en-US" altLang="ja-JP" sz="2800" dirty="0"/>
              <a:t>: Uno R4 </a:t>
            </a:r>
            <a:r>
              <a:rPr lang="en-US" altLang="ja-JP" sz="2800" dirty="0" err="1"/>
              <a:t>WiFi</a:t>
            </a:r>
            <a:endParaRPr kumimoji="1" lang="ja-JP" altLang="en-US" dirty="0"/>
          </a:p>
        </p:txBody>
      </p:sp>
      <p:pic>
        <p:nvPicPr>
          <p:cNvPr id="3" name="図 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167651FF-2484-45F7-E4C7-F435DD299C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22" y="1579305"/>
            <a:ext cx="2671182" cy="2083744"/>
          </a:xfrm>
          <a:prstGeom prst="rect">
            <a:avLst/>
          </a:prstGeom>
        </p:spPr>
      </p:pic>
      <p:sp>
        <p:nvSpPr>
          <p:cNvPr id="4" name="乗算記号 3">
            <a:extLst>
              <a:ext uri="{FF2B5EF4-FFF2-40B4-BE49-F238E27FC236}">
                <a16:creationId xmlns:a16="http://schemas.microsoft.com/office/drawing/2014/main" id="{F70EB0C3-83BD-32A8-4816-24BC664959B6}"/>
              </a:ext>
            </a:extLst>
          </p:cNvPr>
          <p:cNvSpPr/>
          <p:nvPr/>
        </p:nvSpPr>
        <p:spPr>
          <a:xfrm>
            <a:off x="1215905" y="3786110"/>
            <a:ext cx="345990" cy="341047"/>
          </a:xfrm>
          <a:prstGeom prst="mathMultiply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EFC5ADC-9CA6-3E8D-40C8-3B52BD7BB14F}"/>
              </a:ext>
            </a:extLst>
          </p:cNvPr>
          <p:cNvSpPr txBox="1"/>
          <p:nvPr/>
        </p:nvSpPr>
        <p:spPr>
          <a:xfrm>
            <a:off x="1482811" y="3820709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>
                <a:solidFill>
                  <a:schemeClr val="accent1"/>
                </a:solidFill>
              </a:rPr>
              <a:t>: </a:t>
            </a:r>
            <a:r>
              <a:rPr kumimoji="1" lang="ja-JP" altLang="en-US" dirty="0">
                <a:solidFill>
                  <a:schemeClr val="accent1"/>
                </a:solidFill>
              </a:rPr>
              <a:t>使用済み端子</a:t>
            </a:r>
          </a:p>
        </p:txBody>
      </p:sp>
    </p:spTree>
    <p:extLst>
      <p:ext uri="{BB962C8B-B14F-4D97-AF65-F5344CB8AC3E}">
        <p14:creationId xmlns:p14="http://schemas.microsoft.com/office/powerpoint/2010/main" val="1536545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A5BC629-D7E1-570F-D383-A044FAAC3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(1) : </a:t>
            </a:r>
            <a:r>
              <a:rPr lang="ja-JP" altLang="en-US" dirty="0"/>
              <a:t>デジタル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2DC9407F-6AD5-6799-CA32-8184C537E4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3150"/>
            <a:ext cx="8679600" cy="2564450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</a:t>
            </a:r>
            <a:r>
              <a:rPr lang="ja-JP" altLang="en-US" dirty="0">
                <a:solidFill>
                  <a:srgbClr val="FF0000"/>
                </a:solidFill>
              </a:rPr>
              <a:t>しきい値</a:t>
            </a:r>
            <a:r>
              <a:rPr lang="ja-JP" altLang="en-US" dirty="0"/>
              <a:t>を超えていれば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/>
              <a:t>，それ以外は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ja-JP" altLang="en-US" dirty="0"/>
              <a:t>とみなす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ja-JP" altLang="en-US" dirty="0"/>
              <a:t>書き込む値に応じて周辺回路が接続されている端子の電圧を変更</a:t>
            </a:r>
            <a:endParaRPr lang="en-US" altLang="ja-JP" dirty="0"/>
          </a:p>
          <a:p>
            <a:pPr lvl="2"/>
            <a:r>
              <a:rPr lang="en-US" altLang="ja-JP" dirty="0"/>
              <a:t>1 : </a:t>
            </a:r>
            <a:r>
              <a:rPr lang="ja-JP" altLang="en-US" dirty="0"/>
              <a:t>しきい値以上 </a:t>
            </a:r>
            <a:r>
              <a:rPr lang="en-US" altLang="ja-JP" dirty="0"/>
              <a:t>(</a:t>
            </a:r>
            <a:r>
              <a:rPr lang="ja-JP" altLang="en-US" dirty="0"/>
              <a:t>通常は</a:t>
            </a:r>
            <a:r>
              <a:rPr lang="en-US" altLang="ja-JP" dirty="0"/>
              <a:t>MCU</a:t>
            </a:r>
            <a:r>
              <a:rPr lang="ja-JP" altLang="en-US" dirty="0"/>
              <a:t>の動作電圧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0 : </a:t>
            </a:r>
            <a:r>
              <a:rPr lang="ja-JP" altLang="en-US" dirty="0"/>
              <a:t>しきい値以下 </a:t>
            </a:r>
            <a:r>
              <a:rPr lang="en-US" altLang="ja-JP" dirty="0"/>
              <a:t>(</a:t>
            </a:r>
            <a:r>
              <a:rPr lang="ja-JP" altLang="en-US" dirty="0"/>
              <a:t>通常は</a:t>
            </a:r>
            <a:r>
              <a:rPr lang="en-US" altLang="ja-JP" dirty="0"/>
              <a:t>0V)</a:t>
            </a:r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312B6FCC-77D4-C353-28BB-8FB48305BDAE}"/>
              </a:ext>
            </a:extLst>
          </p:cNvPr>
          <p:cNvSpPr/>
          <p:nvPr/>
        </p:nvSpPr>
        <p:spPr>
          <a:xfrm>
            <a:off x="997132" y="1175656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691C1C5-E5DB-6DF9-AC9C-F31E721C44B6}"/>
              </a:ext>
            </a:extLst>
          </p:cNvPr>
          <p:cNvSpPr/>
          <p:nvPr/>
        </p:nvSpPr>
        <p:spPr>
          <a:xfrm>
            <a:off x="4572000" y="1175655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0329FC5-731D-4F76-96E3-AE87A63920D3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407920" y="1405562"/>
            <a:ext cx="2164080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6E730F37-7FD0-04C7-3330-4FB0E35CAFF4}"/>
              </a:ext>
            </a:extLst>
          </p:cNvPr>
          <p:cNvCxnSpPr/>
          <p:nvPr/>
        </p:nvCxnSpPr>
        <p:spPr>
          <a:xfrm flipH="1">
            <a:off x="3959788" y="1243583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847271F-5BD3-70DC-71C9-F528538D8D17}"/>
              </a:ext>
            </a:extLst>
          </p:cNvPr>
          <p:cNvSpPr txBox="1"/>
          <p:nvPr/>
        </p:nvSpPr>
        <p:spPr>
          <a:xfrm>
            <a:off x="3489960" y="885614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A8FAB1FA-AFDE-B272-E63F-7CAC4597B335}"/>
              </a:ext>
            </a:extLst>
          </p:cNvPr>
          <p:cNvCxnSpPr>
            <a:cxnSpLocks/>
          </p:cNvCxnSpPr>
          <p:nvPr/>
        </p:nvCxnSpPr>
        <p:spPr>
          <a:xfrm>
            <a:off x="2743200" y="1549299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1B4FDC-ED6A-2DBF-7F27-42580AB2E614}"/>
              </a:ext>
            </a:extLst>
          </p:cNvPr>
          <p:cNvSpPr txBox="1"/>
          <p:nvPr/>
        </p:nvSpPr>
        <p:spPr>
          <a:xfrm>
            <a:off x="2487603" y="1635468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589768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870BB6-FBC2-3F08-2C39-3DBEED1C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(2) : </a:t>
            </a:r>
            <a:r>
              <a:rPr lang="ja-JP" altLang="en-US" dirty="0"/>
              <a:t>アナログ</a:t>
            </a:r>
            <a:endParaRPr kumimoji="1" lang="ja-JP" altLang="en-US" dirty="0"/>
          </a:p>
        </p:txBody>
      </p:sp>
      <p:sp>
        <p:nvSpPr>
          <p:cNvPr id="21" name="コンテンツ プレースホルダー 20">
            <a:extLst>
              <a:ext uri="{FF2B5EF4-FFF2-40B4-BE49-F238E27FC236}">
                <a16:creationId xmlns:a16="http://schemas.microsoft.com/office/drawing/2014/main" id="{DCDD0664-E57F-FC22-5A04-6FC1913AB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8884"/>
            <a:ext cx="8679600" cy="2558715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周辺回路の出力電圧がマイコンの動作電圧</a:t>
            </a:r>
            <a:r>
              <a:rPr lang="en-US" altLang="ja-JP" dirty="0"/>
              <a:t>(VDD)</a:t>
            </a:r>
            <a:r>
              <a:rPr lang="ja-JP" altLang="en-US" dirty="0"/>
              <a:t>に対して，どの程度であったかをアナログ</a:t>
            </a:r>
            <a:r>
              <a:rPr lang="en-US" altLang="ja-JP" dirty="0"/>
              <a:t>/</a:t>
            </a:r>
            <a:r>
              <a:rPr lang="ja-JP" altLang="en-US" dirty="0"/>
              <a:t>デジタル変換回路</a:t>
            </a:r>
            <a:r>
              <a:rPr lang="en-US" altLang="ja-JP" dirty="0"/>
              <a:t>(ADC)</a:t>
            </a:r>
            <a:r>
              <a:rPr lang="ja-JP" altLang="en-US" dirty="0"/>
              <a:t>が判断して出力</a:t>
            </a:r>
            <a:endParaRPr lang="en-US" altLang="ja-JP" dirty="0"/>
          </a:p>
          <a:p>
            <a:pPr lvl="2"/>
            <a:r>
              <a:rPr lang="en-US" altLang="ja-JP" dirty="0"/>
              <a:t>Arduino</a:t>
            </a:r>
            <a:r>
              <a:rPr lang="ja-JP" altLang="en-US" dirty="0"/>
              <a:t>は</a:t>
            </a:r>
            <a:r>
              <a:rPr lang="en-US" altLang="ja-JP" dirty="0"/>
              <a:t>ADC</a:t>
            </a:r>
            <a:r>
              <a:rPr lang="ja-JP" altLang="en-US" dirty="0"/>
              <a:t>が</a:t>
            </a:r>
            <a:r>
              <a:rPr lang="en-US" altLang="ja-JP" dirty="0"/>
              <a:t>10bit</a:t>
            </a:r>
            <a:r>
              <a:rPr lang="ja-JP" altLang="en-US" dirty="0"/>
              <a:t>回路であるため，</a:t>
            </a:r>
            <a:r>
              <a:rPr lang="en-US" altLang="ja-JP" dirty="0"/>
              <a:t>0</a:t>
            </a:r>
            <a:r>
              <a:rPr lang="ja-JP" altLang="en-US" dirty="0"/>
              <a:t>から</a:t>
            </a:r>
            <a:r>
              <a:rPr lang="en-US" altLang="ja-JP" dirty="0"/>
              <a:t>1023</a:t>
            </a:r>
            <a:r>
              <a:rPr lang="ja-JP" altLang="en-US" dirty="0"/>
              <a:t>までの値として読み取れる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が書き込んだ値</a:t>
            </a:r>
            <a:r>
              <a:rPr lang="en-US" altLang="ja-JP" dirty="0"/>
              <a:t>(0</a:t>
            </a:r>
            <a:r>
              <a:rPr lang="ja-JP" altLang="en-US" dirty="0"/>
              <a:t>～</a:t>
            </a:r>
            <a:r>
              <a:rPr lang="en-US" altLang="ja-JP" dirty="0"/>
              <a:t>1023)</a:t>
            </a:r>
            <a:r>
              <a:rPr lang="ja-JP" altLang="en-US" dirty="0"/>
              <a:t>に対応した電圧を</a:t>
            </a:r>
            <a:r>
              <a:rPr lang="en-US" altLang="ja-JP" dirty="0"/>
              <a:t>ADC</a:t>
            </a:r>
            <a:r>
              <a:rPr lang="ja-JP" altLang="en-US" dirty="0"/>
              <a:t>が周辺回路に出力</a:t>
            </a:r>
            <a:endParaRPr lang="en-US" altLang="ja-JP" dirty="0"/>
          </a:p>
          <a:p>
            <a:pPr lvl="2"/>
            <a:r>
              <a:rPr lang="ja-JP" altLang="en-US" dirty="0"/>
              <a:t>「</a:t>
            </a:r>
            <a:r>
              <a:rPr lang="en-US" altLang="ja-JP" dirty="0"/>
              <a:t>VDD/1024</a:t>
            </a:r>
            <a:r>
              <a:rPr lang="ja-JP" altLang="en-US" dirty="0"/>
              <a:t>」が</a:t>
            </a:r>
            <a:r>
              <a:rPr lang="en-US" altLang="ja-JP" dirty="0"/>
              <a:t>1</a:t>
            </a:r>
            <a:r>
              <a:rPr lang="ja-JP" altLang="en-US" dirty="0"/>
              <a:t>単位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5BDA7D-D622-FAA6-4008-E8A03D34797C}"/>
              </a:ext>
            </a:extLst>
          </p:cNvPr>
          <p:cNvSpPr/>
          <p:nvPr/>
        </p:nvSpPr>
        <p:spPr>
          <a:xfrm>
            <a:off x="443267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24087ED1-696C-26CB-B47C-09D67989A07F}"/>
              </a:ext>
            </a:extLst>
          </p:cNvPr>
          <p:cNvSpPr/>
          <p:nvPr/>
        </p:nvSpPr>
        <p:spPr>
          <a:xfrm>
            <a:off x="6834485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262545A3-E719-2F95-DD43-AE3A6E0C0598}"/>
              </a:ext>
            </a:extLst>
          </p:cNvPr>
          <p:cNvCxnSpPr/>
          <p:nvPr/>
        </p:nvCxnSpPr>
        <p:spPr>
          <a:xfrm flipH="1">
            <a:off x="6222273" y="1186978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5BE3440-47F6-038A-BE41-D4DDBB013DB2}"/>
              </a:ext>
            </a:extLst>
          </p:cNvPr>
          <p:cNvSpPr txBox="1"/>
          <p:nvPr/>
        </p:nvSpPr>
        <p:spPr>
          <a:xfrm>
            <a:off x="5752445" y="829009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7522D2DF-9DB9-0D38-17E0-CEE743E5E511}"/>
              </a:ext>
            </a:extLst>
          </p:cNvPr>
          <p:cNvSpPr/>
          <p:nvPr/>
        </p:nvSpPr>
        <p:spPr>
          <a:xfrm>
            <a:off x="3780580" y="1119051"/>
            <a:ext cx="1805093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アナログ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デジタル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変換回路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9A151FB-00B7-3EF6-A9C8-D73DE77EC55F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585673" y="1348957"/>
            <a:ext cx="1248812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85C34E84-08DE-0EBB-8831-78C6C3C669B8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854055" y="1348957"/>
            <a:ext cx="1926525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16CA970-AB6F-CE1E-6E47-8DDD4365BDBB}"/>
              </a:ext>
            </a:extLst>
          </p:cNvPr>
          <p:cNvCxnSpPr>
            <a:cxnSpLocks/>
          </p:cNvCxnSpPr>
          <p:nvPr/>
        </p:nvCxnSpPr>
        <p:spPr>
          <a:xfrm>
            <a:off x="5718916" y="1476212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4892002-E6B3-2108-4AE8-CE1CDD9A9E38}"/>
              </a:ext>
            </a:extLst>
          </p:cNvPr>
          <p:cNvSpPr txBox="1"/>
          <p:nvPr/>
        </p:nvSpPr>
        <p:spPr>
          <a:xfrm>
            <a:off x="5444301" y="1578863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A7539C8F-F787-3650-4054-6E2749358227}"/>
              </a:ext>
            </a:extLst>
          </p:cNvPr>
          <p:cNvCxnSpPr/>
          <p:nvPr/>
        </p:nvCxnSpPr>
        <p:spPr>
          <a:xfrm flipH="1">
            <a:off x="3234362" y="1234875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A5970F14-C2DC-1EE4-690B-60605FC98C28}"/>
              </a:ext>
            </a:extLst>
          </p:cNvPr>
          <p:cNvCxnSpPr>
            <a:cxnSpLocks/>
          </p:cNvCxnSpPr>
          <p:nvPr/>
        </p:nvCxnSpPr>
        <p:spPr>
          <a:xfrm>
            <a:off x="1935264" y="1430057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6C87B7C5-DF23-B50E-6DE9-E9C26B59B0F7}"/>
              </a:ext>
            </a:extLst>
          </p:cNvPr>
          <p:cNvSpPr txBox="1"/>
          <p:nvPr/>
        </p:nvSpPr>
        <p:spPr>
          <a:xfrm>
            <a:off x="1854055" y="148860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5AEF2524-0CD1-3261-ACC5-F83982C7CD14}"/>
              </a:ext>
            </a:extLst>
          </p:cNvPr>
          <p:cNvSpPr txBox="1"/>
          <p:nvPr/>
        </p:nvSpPr>
        <p:spPr>
          <a:xfrm>
            <a:off x="2608464" y="980485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</p:spTree>
    <p:extLst>
      <p:ext uri="{BB962C8B-B14F-4D97-AF65-F5344CB8AC3E}">
        <p14:creationId xmlns:p14="http://schemas.microsoft.com/office/powerpoint/2010/main" val="125549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558748-BC2C-1710-91B0-86D8675EB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(3) : I2C</a:t>
            </a:r>
            <a:endParaRPr kumimoji="1" lang="ja-JP" altLang="en-US" dirty="0"/>
          </a:p>
        </p:txBody>
      </p:sp>
      <p:sp>
        <p:nvSpPr>
          <p:cNvPr id="23" name="コンテンツ プレースホルダー 22">
            <a:extLst>
              <a:ext uri="{FF2B5EF4-FFF2-40B4-BE49-F238E27FC236}">
                <a16:creationId xmlns:a16="http://schemas.microsoft.com/office/drawing/2014/main" id="{2AE65992-8B55-D63E-FA9C-D9F58A4C5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954592"/>
            <a:ext cx="8679600" cy="1783007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から各周辺回路固有のアドレスを使って呼び出した上で，通信実施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3B29B9C-EA64-733C-20E6-9926E68A989B}"/>
              </a:ext>
            </a:extLst>
          </p:cNvPr>
          <p:cNvCxnSpPr/>
          <p:nvPr/>
        </p:nvCxnSpPr>
        <p:spPr>
          <a:xfrm>
            <a:off x="1583218" y="2440142"/>
            <a:ext cx="57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FD556386-8DEB-40C2-E466-4DE326A887A7}"/>
              </a:ext>
            </a:extLst>
          </p:cNvPr>
          <p:cNvCxnSpPr/>
          <p:nvPr/>
        </p:nvCxnSpPr>
        <p:spPr>
          <a:xfrm>
            <a:off x="1583218" y="2633837"/>
            <a:ext cx="576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BC058860-FD3F-59A1-028C-A3F85CF0137C}"/>
              </a:ext>
            </a:extLst>
          </p:cNvPr>
          <p:cNvCxnSpPr/>
          <p:nvPr/>
        </p:nvCxnSpPr>
        <p:spPr>
          <a:xfrm>
            <a:off x="1583218" y="2237597"/>
            <a:ext cx="576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2B681AC-75D5-1111-8A80-FDE1F1CBE99F}"/>
              </a:ext>
            </a:extLst>
          </p:cNvPr>
          <p:cNvCxnSpPr/>
          <p:nvPr/>
        </p:nvCxnSpPr>
        <p:spPr>
          <a:xfrm>
            <a:off x="1583218" y="2053733"/>
            <a:ext cx="576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E3D666D-5D97-087D-9D01-8CF09E860AC3}"/>
              </a:ext>
            </a:extLst>
          </p:cNvPr>
          <p:cNvCxnSpPr>
            <a:cxnSpLocks/>
          </p:cNvCxnSpPr>
          <p:nvPr/>
        </p:nvCxnSpPr>
        <p:spPr>
          <a:xfrm rot="16200000">
            <a:off x="2062289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B8636023-FEF4-E641-9CB4-D8E91A6AC963}"/>
              </a:ext>
            </a:extLst>
          </p:cNvPr>
          <p:cNvCxnSpPr>
            <a:cxnSpLocks/>
          </p:cNvCxnSpPr>
          <p:nvPr/>
        </p:nvCxnSpPr>
        <p:spPr>
          <a:xfrm rot="16200000">
            <a:off x="1872000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D1D55AD9-270B-C731-0E8F-2C14F73DBD2F}"/>
              </a:ext>
            </a:extLst>
          </p:cNvPr>
          <p:cNvCxnSpPr>
            <a:cxnSpLocks/>
          </p:cNvCxnSpPr>
          <p:nvPr/>
        </p:nvCxnSpPr>
        <p:spPr>
          <a:xfrm rot="16200000">
            <a:off x="2276478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B262EA7-51F9-47D1-521B-2F47AAF82748}"/>
              </a:ext>
            </a:extLst>
          </p:cNvPr>
          <p:cNvCxnSpPr>
            <a:cxnSpLocks/>
          </p:cNvCxnSpPr>
          <p:nvPr/>
        </p:nvCxnSpPr>
        <p:spPr>
          <a:xfrm rot="16200000">
            <a:off x="2484465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3AA733D-0288-EFD9-C9E4-5ADBB569711B}"/>
              </a:ext>
            </a:extLst>
          </p:cNvPr>
          <p:cNvSpPr/>
          <p:nvPr/>
        </p:nvSpPr>
        <p:spPr>
          <a:xfrm>
            <a:off x="831809" y="1911393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B827CD94-3CD6-2335-1666-BE7A2A9A6010}"/>
              </a:ext>
            </a:extLst>
          </p:cNvPr>
          <p:cNvSpPr txBox="1"/>
          <p:nvPr/>
        </p:nvSpPr>
        <p:spPr>
          <a:xfrm>
            <a:off x="7343218" y="2553631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93C202AE-CA45-2860-38DB-8D6B71EA1DC1}"/>
              </a:ext>
            </a:extLst>
          </p:cNvPr>
          <p:cNvSpPr txBox="1"/>
          <p:nvPr/>
        </p:nvSpPr>
        <p:spPr>
          <a:xfrm>
            <a:off x="7343218" y="232573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1C742321-A61D-BE05-C26A-AD7290BEAA9C}"/>
              </a:ext>
            </a:extLst>
          </p:cNvPr>
          <p:cNvSpPr txBox="1"/>
          <p:nvPr/>
        </p:nvSpPr>
        <p:spPr>
          <a:xfrm>
            <a:off x="7343218" y="2121492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クロック信号線</a:t>
            </a:r>
            <a:r>
              <a:rPr kumimoji="1" lang="en-US" altLang="ja-JP" sz="1200" dirty="0"/>
              <a:t> : SCL</a:t>
            </a:r>
            <a:endParaRPr kumimoji="1"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8685E56-2D65-10AA-74CB-0B42120673AE}"/>
              </a:ext>
            </a:extLst>
          </p:cNvPr>
          <p:cNvSpPr txBox="1"/>
          <p:nvPr/>
        </p:nvSpPr>
        <p:spPr>
          <a:xfrm>
            <a:off x="7343218" y="1905423"/>
            <a:ext cx="159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データ信号線</a:t>
            </a:r>
            <a:r>
              <a:rPr kumimoji="1" lang="en-US" altLang="ja-JP" sz="1200" dirty="0"/>
              <a:t> : SDA</a:t>
            </a:r>
            <a:endParaRPr kumimoji="1" lang="ja-JP" altLang="en-US" sz="12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F62CFAE-3D5F-539C-20E7-5C279139CBD3}"/>
              </a:ext>
            </a:extLst>
          </p:cNvPr>
          <p:cNvSpPr/>
          <p:nvPr/>
        </p:nvSpPr>
        <p:spPr>
          <a:xfrm>
            <a:off x="1930711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0xab)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4DBACAB-0118-B0B9-65B6-FC92BEFE15F8}"/>
              </a:ext>
            </a:extLst>
          </p:cNvPr>
          <p:cNvCxnSpPr>
            <a:cxnSpLocks/>
          </p:cNvCxnSpPr>
          <p:nvPr/>
        </p:nvCxnSpPr>
        <p:spPr>
          <a:xfrm rot="16200000">
            <a:off x="3919111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99EBCDF7-25CC-B8A8-4513-B9A0DD9DCC36}"/>
              </a:ext>
            </a:extLst>
          </p:cNvPr>
          <p:cNvCxnSpPr>
            <a:cxnSpLocks/>
          </p:cNvCxnSpPr>
          <p:nvPr/>
        </p:nvCxnSpPr>
        <p:spPr>
          <a:xfrm rot="16200000">
            <a:off x="3728822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BDEF3A5D-7464-9BFF-6339-7A53D623432F}"/>
              </a:ext>
            </a:extLst>
          </p:cNvPr>
          <p:cNvCxnSpPr>
            <a:cxnSpLocks/>
          </p:cNvCxnSpPr>
          <p:nvPr/>
        </p:nvCxnSpPr>
        <p:spPr>
          <a:xfrm rot="16200000">
            <a:off x="4133300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293FE97-B1EA-1FDD-6217-138EE4F15900}"/>
              </a:ext>
            </a:extLst>
          </p:cNvPr>
          <p:cNvCxnSpPr>
            <a:cxnSpLocks/>
          </p:cNvCxnSpPr>
          <p:nvPr/>
        </p:nvCxnSpPr>
        <p:spPr>
          <a:xfrm rot="16200000">
            <a:off x="4341287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6A09BB3C-652D-A350-BCD7-E8F94F3E01E6}"/>
              </a:ext>
            </a:extLst>
          </p:cNvPr>
          <p:cNvSpPr/>
          <p:nvPr/>
        </p:nvSpPr>
        <p:spPr>
          <a:xfrm>
            <a:off x="3787533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0xcd)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29BDF09-F9E1-A934-5866-3F5E092B795D}"/>
              </a:ext>
            </a:extLst>
          </p:cNvPr>
          <p:cNvSpPr txBox="1"/>
          <p:nvPr/>
        </p:nvSpPr>
        <p:spPr>
          <a:xfrm>
            <a:off x="918116" y="16343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16A81032-2246-02D3-2709-F32B586AD4B2}"/>
              </a:ext>
            </a:extLst>
          </p:cNvPr>
          <p:cNvSpPr txBox="1"/>
          <p:nvPr/>
        </p:nvSpPr>
        <p:spPr>
          <a:xfrm>
            <a:off x="2291682" y="7614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462DA805-2BD5-CFCE-6463-AB7BCEF0FF42}"/>
              </a:ext>
            </a:extLst>
          </p:cNvPr>
          <p:cNvSpPr txBox="1"/>
          <p:nvPr/>
        </p:nvSpPr>
        <p:spPr>
          <a:xfrm>
            <a:off x="4019769" y="7365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6183CA7A-8AE0-2C0F-5BEE-0F91ABB44FAA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便利だが，通信速度は低め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194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27E78B-A17A-C578-9CF2-C087616DA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(4) : SPI</a:t>
            </a:r>
            <a:endParaRPr kumimoji="1" lang="ja-JP" altLang="en-US" dirty="0"/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4CE2722A-BFA3-7201-6E51-AFDA893CE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228308"/>
            <a:ext cx="8679600" cy="1509292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4+1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が呼び出したい相手に接続された「チップセレクト端子」の電圧を変化させることで呼び出し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  <a:p>
            <a:pPr marL="0" indent="0">
              <a:buNone/>
            </a:pPr>
            <a:endParaRPr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19B4D6C-DF95-12CE-14F4-D9BFC7DA5FC3}"/>
              </a:ext>
            </a:extLst>
          </p:cNvPr>
          <p:cNvCxnSpPr/>
          <p:nvPr/>
        </p:nvCxnSpPr>
        <p:spPr>
          <a:xfrm>
            <a:off x="1559621" y="2634821"/>
            <a:ext cx="43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D75731A-5870-CD41-5254-CFD16E495BE7}"/>
              </a:ext>
            </a:extLst>
          </p:cNvPr>
          <p:cNvCxnSpPr/>
          <p:nvPr/>
        </p:nvCxnSpPr>
        <p:spPr>
          <a:xfrm>
            <a:off x="1559621" y="2828516"/>
            <a:ext cx="432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0D0134B-A644-6B19-22F7-51825B85603F}"/>
              </a:ext>
            </a:extLst>
          </p:cNvPr>
          <p:cNvCxnSpPr/>
          <p:nvPr/>
        </p:nvCxnSpPr>
        <p:spPr>
          <a:xfrm>
            <a:off x="1559621" y="2432276"/>
            <a:ext cx="432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C2752498-87CC-5799-590B-7EEC29274C4A}"/>
              </a:ext>
            </a:extLst>
          </p:cNvPr>
          <p:cNvCxnSpPr/>
          <p:nvPr/>
        </p:nvCxnSpPr>
        <p:spPr>
          <a:xfrm>
            <a:off x="1559621" y="2248412"/>
            <a:ext cx="432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6C9F6FBF-D511-A675-861F-E1FB1F0F6BE5}"/>
              </a:ext>
            </a:extLst>
          </p:cNvPr>
          <p:cNvCxnSpPr>
            <a:cxnSpLocks/>
          </p:cNvCxnSpPr>
          <p:nvPr/>
        </p:nvCxnSpPr>
        <p:spPr>
          <a:xfrm rot="16200000">
            <a:off x="2038692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6469F0E-92AC-28C0-2D0B-C1EB1A5F0D52}"/>
              </a:ext>
            </a:extLst>
          </p:cNvPr>
          <p:cNvCxnSpPr>
            <a:cxnSpLocks/>
          </p:cNvCxnSpPr>
          <p:nvPr/>
        </p:nvCxnSpPr>
        <p:spPr>
          <a:xfrm rot="16200000">
            <a:off x="1848403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1242654A-C036-07FC-C020-89086AD80683}"/>
              </a:ext>
            </a:extLst>
          </p:cNvPr>
          <p:cNvCxnSpPr>
            <a:cxnSpLocks/>
          </p:cNvCxnSpPr>
          <p:nvPr/>
        </p:nvCxnSpPr>
        <p:spPr>
          <a:xfrm rot="16200000">
            <a:off x="2252881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B3BE7669-987D-6935-DF0D-C1EB55422F74}"/>
              </a:ext>
            </a:extLst>
          </p:cNvPr>
          <p:cNvCxnSpPr>
            <a:cxnSpLocks/>
          </p:cNvCxnSpPr>
          <p:nvPr/>
        </p:nvCxnSpPr>
        <p:spPr>
          <a:xfrm rot="16200000">
            <a:off x="2460868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38C29A2-28A5-5EF0-5166-DDB9E6D7F00B}"/>
              </a:ext>
            </a:extLst>
          </p:cNvPr>
          <p:cNvSpPr txBox="1"/>
          <p:nvPr/>
        </p:nvSpPr>
        <p:spPr>
          <a:xfrm>
            <a:off x="5860612" y="2743933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50C4394-0DCE-69B8-7235-C317BC578DD8}"/>
              </a:ext>
            </a:extLst>
          </p:cNvPr>
          <p:cNvSpPr txBox="1"/>
          <p:nvPr/>
        </p:nvSpPr>
        <p:spPr>
          <a:xfrm>
            <a:off x="5860612" y="251603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650C68B-166A-C37F-9098-2BE965C94FCB}"/>
              </a:ext>
            </a:extLst>
          </p:cNvPr>
          <p:cNvSpPr txBox="1"/>
          <p:nvPr/>
        </p:nvSpPr>
        <p:spPr>
          <a:xfrm>
            <a:off x="5860612" y="2318006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マスター出力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スレーブ入力 </a:t>
            </a:r>
            <a:r>
              <a:rPr kumimoji="1" lang="en-US" altLang="ja-JP" sz="1200" dirty="0"/>
              <a:t>: MOSI</a:t>
            </a:r>
            <a:endParaRPr kumimoji="1" lang="ja-JP" altLang="en-US" sz="12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354E3076-66BE-1BC7-D9B4-A37B74E91B91}"/>
              </a:ext>
            </a:extLst>
          </p:cNvPr>
          <p:cNvCxnSpPr>
            <a:cxnSpLocks/>
          </p:cNvCxnSpPr>
          <p:nvPr/>
        </p:nvCxnSpPr>
        <p:spPr>
          <a:xfrm rot="16200000">
            <a:off x="3895514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5EBFABC8-756E-E63A-23B2-5CE93F3038B5}"/>
              </a:ext>
            </a:extLst>
          </p:cNvPr>
          <p:cNvCxnSpPr>
            <a:cxnSpLocks/>
          </p:cNvCxnSpPr>
          <p:nvPr/>
        </p:nvCxnSpPr>
        <p:spPr>
          <a:xfrm rot="16200000">
            <a:off x="3705225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50EF8E61-35E4-3253-9F31-ADE42925A68D}"/>
              </a:ext>
            </a:extLst>
          </p:cNvPr>
          <p:cNvCxnSpPr>
            <a:cxnSpLocks/>
          </p:cNvCxnSpPr>
          <p:nvPr/>
        </p:nvCxnSpPr>
        <p:spPr>
          <a:xfrm rot="16200000">
            <a:off x="4109703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7B3D11B3-9BBA-D8FA-2DC6-8DBB0D493F88}"/>
              </a:ext>
            </a:extLst>
          </p:cNvPr>
          <p:cNvCxnSpPr>
            <a:cxnSpLocks/>
          </p:cNvCxnSpPr>
          <p:nvPr/>
        </p:nvCxnSpPr>
        <p:spPr>
          <a:xfrm rot="16200000">
            <a:off x="4317690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E32D8D8-0A8B-7528-074D-2A55093C8D3C}"/>
              </a:ext>
            </a:extLst>
          </p:cNvPr>
          <p:cNvSpPr txBox="1"/>
          <p:nvPr/>
        </p:nvSpPr>
        <p:spPr>
          <a:xfrm>
            <a:off x="3225603" y="1265689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CAFAFB73-1737-BBAE-FE29-8BC92FB93F16}"/>
              </a:ext>
            </a:extLst>
          </p:cNvPr>
          <p:cNvSpPr txBox="1"/>
          <p:nvPr/>
        </p:nvSpPr>
        <p:spPr>
          <a:xfrm>
            <a:off x="5105262" y="1280994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E395880-3FBC-8AA5-BA31-6335074751C0}"/>
              </a:ext>
            </a:extLst>
          </p:cNvPr>
          <p:cNvSpPr/>
          <p:nvPr/>
        </p:nvSpPr>
        <p:spPr>
          <a:xfrm>
            <a:off x="1878649" y="1262840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30FE6D41-EE37-7B5B-C693-E01F8D0DFAD4}"/>
              </a:ext>
            </a:extLst>
          </p:cNvPr>
          <p:cNvSpPr/>
          <p:nvPr/>
        </p:nvSpPr>
        <p:spPr>
          <a:xfrm>
            <a:off x="3751980" y="1294902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2D6F113-7329-49D3-C67F-4EA80C74A423}"/>
              </a:ext>
            </a:extLst>
          </p:cNvPr>
          <p:cNvSpPr/>
          <p:nvPr/>
        </p:nvSpPr>
        <p:spPr>
          <a:xfrm>
            <a:off x="997333" y="2155315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D573B898-65F9-B3E9-20A3-B8DEA6DEFAC9}"/>
              </a:ext>
            </a:extLst>
          </p:cNvPr>
          <p:cNvSpPr/>
          <p:nvPr/>
        </p:nvSpPr>
        <p:spPr>
          <a:xfrm>
            <a:off x="1324668" y="2161038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013D1DF-0216-8723-FF42-AC5AE00E412F}"/>
              </a:ext>
            </a:extLst>
          </p:cNvPr>
          <p:cNvSpPr txBox="1"/>
          <p:nvPr/>
        </p:nvSpPr>
        <p:spPr>
          <a:xfrm>
            <a:off x="5860612" y="2098142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マスター入力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スレーブ出力 </a:t>
            </a:r>
            <a:r>
              <a:rPr kumimoji="1" lang="en-US" altLang="ja-JP" sz="1200" dirty="0"/>
              <a:t>: MISO</a:t>
            </a:r>
            <a:endParaRPr kumimoji="1" lang="ja-JP" altLang="en-US" sz="1200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9E409819-07DE-CD58-85F3-22B2B54BCAD7}"/>
              </a:ext>
            </a:extLst>
          </p:cNvPr>
          <p:cNvCxnSpPr>
            <a:cxnSpLocks/>
            <a:stCxn id="31" idx="0"/>
            <a:endCxn id="28" idx="0"/>
          </p:cNvCxnSpPr>
          <p:nvPr/>
        </p:nvCxnSpPr>
        <p:spPr>
          <a:xfrm rot="5400000" flipH="1" flipV="1">
            <a:off x="1553205" y="1147827"/>
            <a:ext cx="898198" cy="1128224"/>
          </a:xfrm>
          <a:prstGeom prst="bentConnector3">
            <a:avLst>
              <a:gd name="adj1" fmla="val 11297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E0BFD606-374D-8BE5-F7A2-FD63DFA85F36}"/>
              </a:ext>
            </a:extLst>
          </p:cNvPr>
          <p:cNvCxnSpPr>
            <a:stCxn id="30" idx="0"/>
            <a:endCxn id="29" idx="0"/>
          </p:cNvCxnSpPr>
          <p:nvPr/>
        </p:nvCxnSpPr>
        <p:spPr>
          <a:xfrm rot="5400000" flipH="1" flipV="1">
            <a:off x="2345096" y="60664"/>
            <a:ext cx="860413" cy="3328890"/>
          </a:xfrm>
          <a:prstGeom prst="bentConnector3">
            <a:avLst>
              <a:gd name="adj1" fmla="val 15125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3167C9E5-C8DE-0CA4-335D-E424913BD998}"/>
              </a:ext>
            </a:extLst>
          </p:cNvPr>
          <p:cNvSpPr/>
          <p:nvPr/>
        </p:nvSpPr>
        <p:spPr>
          <a:xfrm>
            <a:off x="808212" y="2106072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60CFE33-B7C5-1A1B-589E-7203341B657C}"/>
              </a:ext>
            </a:extLst>
          </p:cNvPr>
          <p:cNvSpPr txBox="1"/>
          <p:nvPr/>
        </p:nvSpPr>
        <p:spPr>
          <a:xfrm>
            <a:off x="889370" y="29612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9DFD8BB-50D3-290D-127B-BE3765E664BA}"/>
              </a:ext>
            </a:extLst>
          </p:cNvPr>
          <p:cNvSpPr txBox="1"/>
          <p:nvPr/>
        </p:nvSpPr>
        <p:spPr>
          <a:xfrm>
            <a:off x="1513418" y="89399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チップセレクト</a:t>
            </a: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9926E1EE-0283-CC77-2C15-49AB2D992476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SD, </a:t>
            </a:r>
            <a:r>
              <a:rPr kumimoji="1" lang="ja-JP" altLang="en-US" dirty="0">
                <a:solidFill>
                  <a:schemeClr val="tx1"/>
                </a:solidFill>
              </a:rPr>
              <a:t>イーサネット等は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</a:t>
            </a:r>
            <a:r>
              <a:rPr kumimoji="1" lang="en-US" altLang="ja-JP" dirty="0">
                <a:solidFill>
                  <a:schemeClr val="tx1"/>
                </a:solidFill>
              </a:rPr>
              <a:t>I/F</a:t>
            </a:r>
            <a:r>
              <a:rPr kumimoji="1" lang="ja-JP" altLang="en-US" dirty="0">
                <a:solidFill>
                  <a:schemeClr val="tx1"/>
                </a:solidFill>
              </a:rPr>
              <a:t>を利用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15998432-6930-4EEA-C31A-E92F3111AF1D}"/>
              </a:ext>
            </a:extLst>
          </p:cNvPr>
          <p:cNvSpPr txBox="1"/>
          <p:nvPr/>
        </p:nvSpPr>
        <p:spPr>
          <a:xfrm>
            <a:off x="5617457" y="1873392"/>
            <a:ext cx="3243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端子の名前</a:t>
            </a:r>
            <a:r>
              <a:rPr kumimoji="1" lang="en-US" altLang="ja-JP" sz="1200" dirty="0">
                <a:solidFill>
                  <a:srgbClr val="FF0000"/>
                </a:solidFill>
              </a:rPr>
              <a:t>(</a:t>
            </a:r>
            <a:r>
              <a:rPr kumimoji="1" lang="ja-JP" altLang="en-US" sz="1200" dirty="0">
                <a:solidFill>
                  <a:srgbClr val="FF0000"/>
                </a:solidFill>
              </a:rPr>
              <a:t>呼び方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r>
              <a:rPr kumimoji="1" lang="ja-JP" altLang="en-US" sz="1200" dirty="0">
                <a:solidFill>
                  <a:srgbClr val="FF0000"/>
                </a:solidFill>
              </a:rPr>
              <a:t>はいくつかの流派がある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A6C5C75C-D014-C475-4E92-E38AF9C1F18D}"/>
              </a:ext>
            </a:extLst>
          </p:cNvPr>
          <p:cNvSpPr txBox="1"/>
          <p:nvPr/>
        </p:nvSpPr>
        <p:spPr>
          <a:xfrm>
            <a:off x="5066515" y="3214626"/>
            <a:ext cx="394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>
                <a:solidFill>
                  <a:srgbClr val="FF0000"/>
                </a:solidFill>
              </a:rPr>
              <a:t>Seeed</a:t>
            </a:r>
            <a:r>
              <a:rPr kumimoji="1" lang="en-US" altLang="ja-JP" dirty="0">
                <a:solidFill>
                  <a:srgbClr val="FF0000"/>
                </a:solidFill>
              </a:rPr>
              <a:t> Studio</a:t>
            </a:r>
            <a:r>
              <a:rPr kumimoji="1" lang="ja-JP" altLang="en-US" dirty="0">
                <a:solidFill>
                  <a:srgbClr val="FF0000"/>
                </a:solidFill>
              </a:rPr>
              <a:t>の</a:t>
            </a:r>
            <a:r>
              <a:rPr kumimoji="1" lang="en-US" altLang="ja-JP" dirty="0">
                <a:solidFill>
                  <a:srgbClr val="FF0000"/>
                </a:solidFill>
              </a:rPr>
              <a:t>Grove</a:t>
            </a:r>
            <a:r>
              <a:rPr kumimoji="1" lang="ja-JP" altLang="en-US" dirty="0">
                <a:solidFill>
                  <a:srgbClr val="FF0000"/>
                </a:solidFill>
              </a:rPr>
              <a:t>は未サポート</a:t>
            </a:r>
          </a:p>
        </p:txBody>
      </p:sp>
    </p:spTree>
    <p:extLst>
      <p:ext uri="{BB962C8B-B14F-4D97-AF65-F5344CB8AC3E}">
        <p14:creationId xmlns:p14="http://schemas.microsoft.com/office/powerpoint/2010/main" val="9576382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48ED7C2-5984-26D1-94D5-876AC7A3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06" y="2211889"/>
            <a:ext cx="853440" cy="8534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5BFA0E9-6293-285B-0BFC-5BC5F835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lang="ja-JP" altLang="en-US" dirty="0"/>
              <a:t>のコネクタとシールド</a:t>
            </a:r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4AAEA60-13E0-00D4-B4CB-C1225261E0E0}"/>
              </a:ext>
            </a:extLst>
          </p:cNvPr>
          <p:cNvCxnSpPr>
            <a:cxnSpLocks/>
          </p:cNvCxnSpPr>
          <p:nvPr/>
        </p:nvCxnSpPr>
        <p:spPr>
          <a:xfrm rot="16200000">
            <a:off x="138857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D66C5F5-D857-5B62-010D-F817BBCF55C8}"/>
              </a:ext>
            </a:extLst>
          </p:cNvPr>
          <p:cNvCxnSpPr>
            <a:cxnSpLocks/>
          </p:cNvCxnSpPr>
          <p:nvPr/>
        </p:nvCxnSpPr>
        <p:spPr>
          <a:xfrm rot="16200000">
            <a:off x="129750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892702C-34CF-570D-A528-225A6107D63D}"/>
              </a:ext>
            </a:extLst>
          </p:cNvPr>
          <p:cNvCxnSpPr>
            <a:cxnSpLocks/>
          </p:cNvCxnSpPr>
          <p:nvPr/>
        </p:nvCxnSpPr>
        <p:spPr>
          <a:xfrm rot="16200000">
            <a:off x="109421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526B9AD-B002-E12D-C815-AF022ECB1CA0}"/>
              </a:ext>
            </a:extLst>
          </p:cNvPr>
          <p:cNvCxnSpPr>
            <a:cxnSpLocks/>
          </p:cNvCxnSpPr>
          <p:nvPr/>
        </p:nvCxnSpPr>
        <p:spPr>
          <a:xfrm rot="16200000">
            <a:off x="120644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23138A-CC64-8E34-CBB8-F72A461411CC}"/>
              </a:ext>
            </a:extLst>
          </p:cNvPr>
          <p:cNvSpPr/>
          <p:nvPr/>
        </p:nvSpPr>
        <p:spPr>
          <a:xfrm>
            <a:off x="91844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I2C</a:t>
            </a:r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36A56C-5EED-9F91-F6B0-50D2A5F801F3}"/>
              </a:ext>
            </a:extLst>
          </p:cNvPr>
          <p:cNvSpPr txBox="1"/>
          <p:nvPr/>
        </p:nvSpPr>
        <p:spPr>
          <a:xfrm>
            <a:off x="1218728" y="2004267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SCL</a:t>
            </a: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28EE57-4182-5F2B-83A4-4C3BF38C9325}"/>
              </a:ext>
            </a:extLst>
          </p:cNvPr>
          <p:cNvSpPr txBox="1"/>
          <p:nvPr/>
        </p:nvSpPr>
        <p:spPr>
          <a:xfrm>
            <a:off x="1381557" y="1623457"/>
            <a:ext cx="8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SDA,VDD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C2FFF8-C316-730A-1BE4-7B9733704E5A}"/>
              </a:ext>
            </a:extLst>
          </p:cNvPr>
          <p:cNvSpPr txBox="1"/>
          <p:nvPr/>
        </p:nvSpPr>
        <p:spPr>
          <a:xfrm>
            <a:off x="187755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84A5C56-C35A-75BB-5E33-C7063FD2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252" y="2211889"/>
            <a:ext cx="853440" cy="85344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6389972-EA63-7BE9-84BD-42BF0D6031F9}"/>
              </a:ext>
            </a:extLst>
          </p:cNvPr>
          <p:cNvCxnSpPr>
            <a:cxnSpLocks/>
          </p:cNvCxnSpPr>
          <p:nvPr/>
        </p:nvCxnSpPr>
        <p:spPr>
          <a:xfrm rot="16200000">
            <a:off x="3865319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58179E-B06F-8E85-523D-095E714E277E}"/>
              </a:ext>
            </a:extLst>
          </p:cNvPr>
          <p:cNvCxnSpPr>
            <a:cxnSpLocks/>
          </p:cNvCxnSpPr>
          <p:nvPr/>
        </p:nvCxnSpPr>
        <p:spPr>
          <a:xfrm rot="16200000">
            <a:off x="3774254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499D275-F856-E4B4-9BAB-4EC71AFD4318}"/>
              </a:ext>
            </a:extLst>
          </p:cNvPr>
          <p:cNvCxnSpPr>
            <a:cxnSpLocks/>
          </p:cNvCxnSpPr>
          <p:nvPr/>
        </p:nvCxnSpPr>
        <p:spPr>
          <a:xfrm rot="16200000">
            <a:off x="3570965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6DA5E3E-8350-964F-742E-AE03DC0920EC}"/>
              </a:ext>
            </a:extLst>
          </p:cNvPr>
          <p:cNvCxnSpPr>
            <a:cxnSpLocks/>
          </p:cNvCxnSpPr>
          <p:nvPr/>
        </p:nvCxnSpPr>
        <p:spPr>
          <a:xfrm rot="16200000">
            <a:off x="3683189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3E1F88-9707-BBE9-DCFB-3459C33FDA5B}"/>
              </a:ext>
            </a:extLst>
          </p:cNvPr>
          <p:cNvSpPr/>
          <p:nvPr/>
        </p:nvSpPr>
        <p:spPr>
          <a:xfrm>
            <a:off x="3395193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47A5D3-C7DF-9E81-547B-66EFE4C61F4B}"/>
              </a:ext>
            </a:extLst>
          </p:cNvPr>
          <p:cNvSpPr txBox="1"/>
          <p:nvPr/>
        </p:nvSpPr>
        <p:spPr>
          <a:xfrm>
            <a:off x="3781395" y="1962603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D1</a:t>
            </a:r>
            <a:endParaRPr kumimoji="1"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B49B40-4722-1A2D-2066-DB83969AC702}"/>
              </a:ext>
            </a:extLst>
          </p:cNvPr>
          <p:cNvSpPr txBox="1"/>
          <p:nvPr/>
        </p:nvSpPr>
        <p:spPr>
          <a:xfrm>
            <a:off x="3960600" y="160966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D2,VDD</a:t>
            </a:r>
            <a:endParaRPr kumimoji="1" lang="ja-JP" altLang="en-US" sz="1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C947655-9B66-3DF1-5A37-3D55A823FCF6}"/>
              </a:ext>
            </a:extLst>
          </p:cNvPr>
          <p:cNvSpPr txBox="1"/>
          <p:nvPr/>
        </p:nvSpPr>
        <p:spPr>
          <a:xfrm>
            <a:off x="4354298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DC7DC9-5E36-2AE6-68E2-31C2743965B6}"/>
              </a:ext>
            </a:extLst>
          </p:cNvPr>
          <p:cNvSpPr txBox="1"/>
          <p:nvPr/>
        </p:nvSpPr>
        <p:spPr>
          <a:xfrm>
            <a:off x="3353393" y="1097881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D1</a:t>
            </a:r>
            <a:r>
              <a:rPr kumimoji="1" lang="ja-JP" altLang="en-US" sz="1200" dirty="0"/>
              <a:t>」端子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5596DF9-B194-E4DF-EE6B-DB46B058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56" y="2211889"/>
            <a:ext cx="853440" cy="853440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F403A8-6373-7B18-95DF-54173E5E9923}"/>
              </a:ext>
            </a:extLst>
          </p:cNvPr>
          <p:cNvCxnSpPr>
            <a:cxnSpLocks/>
          </p:cNvCxnSpPr>
          <p:nvPr/>
        </p:nvCxnSpPr>
        <p:spPr>
          <a:xfrm rot="16200000">
            <a:off x="637852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AD74081-6D75-665B-94EA-A08704D779C3}"/>
              </a:ext>
            </a:extLst>
          </p:cNvPr>
          <p:cNvCxnSpPr>
            <a:cxnSpLocks/>
          </p:cNvCxnSpPr>
          <p:nvPr/>
        </p:nvCxnSpPr>
        <p:spPr>
          <a:xfrm rot="16200000">
            <a:off x="628745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D0D9D14-C843-2ABA-9B49-68BE138D6D86}"/>
              </a:ext>
            </a:extLst>
          </p:cNvPr>
          <p:cNvCxnSpPr>
            <a:cxnSpLocks/>
          </p:cNvCxnSpPr>
          <p:nvPr/>
        </p:nvCxnSpPr>
        <p:spPr>
          <a:xfrm rot="16200000">
            <a:off x="608416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6CF34B-991A-A6A2-F1F8-F803D4810295}"/>
              </a:ext>
            </a:extLst>
          </p:cNvPr>
          <p:cNvCxnSpPr>
            <a:cxnSpLocks/>
          </p:cNvCxnSpPr>
          <p:nvPr/>
        </p:nvCxnSpPr>
        <p:spPr>
          <a:xfrm rot="16200000">
            <a:off x="619639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F8E62A-E35B-89A1-86A0-9A4FBCD683D4}"/>
              </a:ext>
            </a:extLst>
          </p:cNvPr>
          <p:cNvSpPr/>
          <p:nvPr/>
        </p:nvSpPr>
        <p:spPr>
          <a:xfrm>
            <a:off x="590839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FA7ADAE-1BD3-AC2B-104B-C74221FAD128}"/>
              </a:ext>
            </a:extLst>
          </p:cNvPr>
          <p:cNvSpPr txBox="1"/>
          <p:nvPr/>
        </p:nvSpPr>
        <p:spPr>
          <a:xfrm>
            <a:off x="6294599" y="1962603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A1</a:t>
            </a:r>
            <a:endParaRPr kumimoji="1"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FE00E3-DCB4-50DC-373A-3CA807B8B0A0}"/>
              </a:ext>
            </a:extLst>
          </p:cNvPr>
          <p:cNvSpPr txBox="1"/>
          <p:nvPr/>
        </p:nvSpPr>
        <p:spPr>
          <a:xfrm>
            <a:off x="6473804" y="1609663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A2,VDD</a:t>
            </a:r>
            <a:endParaRPr kumimoji="1" lang="ja-JP" altLang="en-US" sz="1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EF6E113-6CDE-ED5D-9B06-B3EDABEED54C}"/>
              </a:ext>
            </a:extLst>
          </p:cNvPr>
          <p:cNvSpPr txBox="1"/>
          <p:nvPr/>
        </p:nvSpPr>
        <p:spPr>
          <a:xfrm>
            <a:off x="686750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47687F-76FB-8B42-BC06-DD117D684449}"/>
              </a:ext>
            </a:extLst>
          </p:cNvPr>
          <p:cNvSpPr txBox="1"/>
          <p:nvPr/>
        </p:nvSpPr>
        <p:spPr>
          <a:xfrm>
            <a:off x="5866597" y="1097881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A1</a:t>
            </a:r>
            <a:r>
              <a:rPr kumimoji="1" lang="ja-JP" altLang="en-US" sz="1200" dirty="0"/>
              <a:t>」端子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BA198A0-40C2-AF29-6D53-FDC7A49BA80C}"/>
              </a:ext>
            </a:extLst>
          </p:cNvPr>
          <p:cNvSpPr txBox="1"/>
          <p:nvPr/>
        </p:nvSpPr>
        <p:spPr>
          <a:xfrm>
            <a:off x="3407763" y="7476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デジタル端子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6C4E115-B64B-B9CC-C954-3C006C06E747}"/>
              </a:ext>
            </a:extLst>
          </p:cNvPr>
          <p:cNvSpPr txBox="1"/>
          <p:nvPr/>
        </p:nvSpPr>
        <p:spPr>
          <a:xfrm>
            <a:off x="5913085" y="7630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アナログ端子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ED0E8B7-9F99-8AEE-8BDF-AAF8F4F7A3FA}"/>
              </a:ext>
            </a:extLst>
          </p:cNvPr>
          <p:cNvSpPr txBox="1"/>
          <p:nvPr/>
        </p:nvSpPr>
        <p:spPr>
          <a:xfrm>
            <a:off x="1176154" y="86662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b="1" dirty="0"/>
              <a:t>I2C</a:t>
            </a:r>
            <a:r>
              <a:rPr kumimoji="1" lang="ja-JP" altLang="en-US" b="1" dirty="0"/>
              <a:t>端子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03DBE4C-1AEB-627D-D6D8-ECD383119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2" t="30035" r="27891" b="25863"/>
          <a:stretch/>
        </p:blipFill>
        <p:spPr>
          <a:xfrm>
            <a:off x="2811822" y="3459474"/>
            <a:ext cx="1502432" cy="1209806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5D362B9E-A3A1-FEDF-A04C-880BA079D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2" t="11365" r="4842" b="12911"/>
          <a:stretch/>
        </p:blipFill>
        <p:spPr>
          <a:xfrm>
            <a:off x="4759565" y="3376762"/>
            <a:ext cx="2056451" cy="129251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622F5B9-6774-AD7E-E576-6916E720C3BE}"/>
              </a:ext>
            </a:extLst>
          </p:cNvPr>
          <p:cNvSpPr txBox="1"/>
          <p:nvPr/>
        </p:nvSpPr>
        <p:spPr>
          <a:xfrm>
            <a:off x="2800698" y="3201583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 err="1"/>
              <a:t>Seeed</a:t>
            </a:r>
            <a:r>
              <a:rPr kumimoji="1" lang="en-US" altLang="ja-JP" sz="1400" dirty="0"/>
              <a:t> Studio</a:t>
            </a:r>
            <a:r>
              <a:rPr kumimoji="1" lang="ja-JP" altLang="en-US" sz="1400" dirty="0"/>
              <a:t>製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97FA464-0FF0-A462-D66B-6D16CEB73AA6}"/>
              </a:ext>
            </a:extLst>
          </p:cNvPr>
          <p:cNvSpPr txBox="1"/>
          <p:nvPr/>
        </p:nvSpPr>
        <p:spPr>
          <a:xfrm>
            <a:off x="5176885" y="3112024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公式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387B4FF-7CF8-6394-2037-5E07CA089046}"/>
              </a:ext>
            </a:extLst>
          </p:cNvPr>
          <p:cNvSpPr txBox="1"/>
          <p:nvPr/>
        </p:nvSpPr>
        <p:spPr>
          <a:xfrm>
            <a:off x="632605" y="3753653"/>
            <a:ext cx="195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端子が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つの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F9C81BB-BA83-AFBC-8B30-521217D7CA4E}"/>
              </a:ext>
            </a:extLst>
          </p:cNvPr>
          <p:cNvSpPr txBox="1"/>
          <p:nvPr/>
        </p:nvSpPr>
        <p:spPr>
          <a:xfrm>
            <a:off x="6757397" y="3632726"/>
            <a:ext cx="1990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端子のみが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  <a:endParaRPr kumimoji="1" lang="en-US" altLang="ja-JP" sz="1400" dirty="0"/>
          </a:p>
          <a:p>
            <a:pPr algn="l"/>
            <a:endParaRPr kumimoji="1" lang="en-US" altLang="ja-JP" sz="1400" dirty="0"/>
          </a:p>
          <a:p>
            <a:pPr algn="l"/>
            <a:r>
              <a:rPr kumimoji="1" lang="en-US" altLang="ja-JP" sz="1200" dirty="0"/>
              <a:t>(Grove</a:t>
            </a:r>
            <a:r>
              <a:rPr kumimoji="1" lang="ja-JP" altLang="en-US" sz="1200" dirty="0"/>
              <a:t>ケーブルの黄色線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C618E2D-A15B-6E42-BF7E-5FA02D6A3E35}"/>
              </a:ext>
            </a:extLst>
          </p:cNvPr>
          <p:cNvSpPr txBox="1"/>
          <p:nvPr/>
        </p:nvSpPr>
        <p:spPr>
          <a:xfrm>
            <a:off x="5257847" y="4700467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接続されている端子数が少ないので注意</a:t>
            </a:r>
          </a:p>
        </p:txBody>
      </p:sp>
    </p:spTree>
    <p:extLst>
      <p:ext uri="{BB962C8B-B14F-4D97-AF65-F5344CB8AC3E}">
        <p14:creationId xmlns:p14="http://schemas.microsoft.com/office/powerpoint/2010/main" val="36509832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72B26-44E4-2FFB-3CA8-FE731D81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センサ端末開発用マイコン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プロ</a:t>
            </a:r>
            <a:r>
              <a:rPr lang="ja-JP" altLang="en-US" dirty="0"/>
              <a:t>の世界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DD30F2F-60BE-743E-1BA4-0239E5C28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開発用マイコン</a:t>
            </a:r>
            <a:endParaRPr lang="en-US" altLang="ja-JP" dirty="0"/>
          </a:p>
          <a:p>
            <a:pPr lvl="1"/>
            <a:r>
              <a:rPr lang="en-US" altLang="ja-JP" dirty="0"/>
              <a:t>MCU(CPU+α</a:t>
            </a:r>
            <a:r>
              <a:rPr lang="ja-JP" altLang="en-US" dirty="0"/>
              <a:t>の</a:t>
            </a:r>
            <a:r>
              <a:rPr lang="en-US" altLang="ja-JP" dirty="0"/>
              <a:t>LSI)</a:t>
            </a:r>
            <a:r>
              <a:rPr lang="ja-JP" altLang="en-US" dirty="0"/>
              <a:t>ベンダ等が販売</a:t>
            </a:r>
            <a:endParaRPr lang="en-US" altLang="ja-JP" dirty="0"/>
          </a:p>
          <a:p>
            <a:pPr lvl="1"/>
            <a:r>
              <a:rPr lang="ja-JP" altLang="en-US" dirty="0"/>
              <a:t>様々な周辺回路が搭載済み</a:t>
            </a:r>
            <a:endParaRPr lang="en-US" altLang="ja-JP" dirty="0"/>
          </a:p>
          <a:p>
            <a:pPr lvl="2"/>
            <a:r>
              <a:rPr lang="en-US" altLang="ja-JP" dirty="0"/>
              <a:t>HDMI, </a:t>
            </a:r>
            <a:r>
              <a:rPr lang="ja-JP" altLang="en-US" dirty="0"/>
              <a:t>オーディオ</a:t>
            </a:r>
            <a:r>
              <a:rPr lang="en-US" altLang="ja-JP" dirty="0"/>
              <a:t>, USB,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 dirty="0"/>
              <a:t>イーサネット</a:t>
            </a:r>
            <a:r>
              <a:rPr lang="en-US" altLang="ja-JP" dirty="0"/>
              <a:t>, </a:t>
            </a:r>
            <a:r>
              <a:rPr lang="en-US" altLang="ja-JP" dirty="0" err="1"/>
              <a:t>WiFi</a:t>
            </a:r>
            <a:r>
              <a:rPr lang="en-US" altLang="ja-JP" dirty="0"/>
              <a:t>, Bluetooth</a:t>
            </a:r>
          </a:p>
          <a:p>
            <a:pPr lvl="1"/>
            <a:r>
              <a:rPr lang="ja-JP" altLang="en-US" dirty="0"/>
              <a:t>高価</a:t>
            </a:r>
            <a:endParaRPr lang="en-US" altLang="ja-JP" dirty="0"/>
          </a:p>
          <a:p>
            <a:pPr lvl="2"/>
            <a:r>
              <a:rPr lang="ja-JP" altLang="en-US" dirty="0"/>
              <a:t>ハードウェア </a:t>
            </a:r>
            <a:r>
              <a:rPr lang="en-US" altLang="ja-JP" dirty="0"/>
              <a:t>: </a:t>
            </a:r>
            <a:r>
              <a:rPr lang="ja-JP" altLang="en-US" dirty="0"/>
              <a:t>数万円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数万～数十万</a:t>
            </a:r>
            <a:endParaRPr lang="en-US" altLang="ja-JP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9B90EF-0A06-76BE-F04B-F58AA52140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最終形</a:t>
            </a:r>
            <a:r>
              <a:rPr lang="en-US" altLang="ja-JP" dirty="0"/>
              <a:t>(</a:t>
            </a:r>
            <a:r>
              <a:rPr lang="ja-JP" altLang="en-US" dirty="0"/>
              <a:t>製品版</a:t>
            </a:r>
            <a:r>
              <a:rPr lang="en-US" altLang="ja-JP" dirty="0"/>
              <a:t>)</a:t>
            </a:r>
            <a:r>
              <a:rPr lang="ja-JP" altLang="en-US" dirty="0"/>
              <a:t>マイコン</a:t>
            </a:r>
            <a:endParaRPr lang="en-US" altLang="ja-JP" dirty="0"/>
          </a:p>
          <a:p>
            <a:pPr lvl="1"/>
            <a:r>
              <a:rPr lang="ja-JP" altLang="en-US" dirty="0"/>
              <a:t>センサ端末開発者が用意する</a:t>
            </a:r>
            <a:endParaRPr lang="en-US" altLang="ja-JP" dirty="0"/>
          </a:p>
          <a:p>
            <a:pPr lvl="2"/>
            <a:r>
              <a:rPr lang="ja-JP" altLang="en-US" dirty="0"/>
              <a:t>左のマイコンから必要部分を抜き出したハードウェアを設計</a:t>
            </a:r>
            <a:r>
              <a:rPr lang="en-US" altLang="ja-JP" dirty="0"/>
              <a:t>/</a:t>
            </a:r>
            <a:r>
              <a:rPr lang="ja-JP" altLang="en-US" dirty="0"/>
              <a:t>制作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1"/>
            <a:r>
              <a:rPr lang="ja-JP" altLang="en-US" dirty="0"/>
              <a:t>ハードソフトの設計</a:t>
            </a:r>
            <a:r>
              <a:rPr lang="en-US" altLang="ja-JP" dirty="0"/>
              <a:t>/</a:t>
            </a:r>
            <a:r>
              <a:rPr lang="ja-JP" altLang="en-US" dirty="0"/>
              <a:t>制作などは</a:t>
            </a:r>
            <a:br>
              <a:rPr lang="en-US" altLang="ja-JP" dirty="0"/>
            </a:br>
            <a:r>
              <a:rPr lang="ja-JP" altLang="en-US" dirty="0"/>
              <a:t>各分野のプロで分業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67DC05-A53E-CD54-7550-88214A4BA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4" t="15322" r="16064" b="15630"/>
          <a:stretch/>
        </p:blipFill>
        <p:spPr>
          <a:xfrm>
            <a:off x="1097369" y="3351578"/>
            <a:ext cx="1943157" cy="131602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5BBAF4-7789-5C62-C9EF-B707338558EA}"/>
              </a:ext>
            </a:extLst>
          </p:cNvPr>
          <p:cNvSpPr txBox="1"/>
          <p:nvPr/>
        </p:nvSpPr>
        <p:spPr>
          <a:xfrm>
            <a:off x="230400" y="4667600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Discovery kit with STM32MP157D MPU</a:t>
            </a:r>
          </a:p>
          <a:p>
            <a:pPr algn="l"/>
            <a:r>
              <a:rPr kumimoji="1" lang="en-US" altLang="ja-JP" sz="1000" dirty="0"/>
              <a:t>https://www.st.com/ja/evaluation-tools/stm32mp157d-dk1.html</a:t>
            </a:r>
            <a:endParaRPr kumimoji="1" lang="ja-JP" altLang="en-US" sz="1000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F0C1C9C-617A-8914-919B-87FC785CF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069" y="2226186"/>
            <a:ext cx="708660" cy="90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0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7635B-7F55-3860-E7D9-602F0FF3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オープンソースハードウェア</a:t>
            </a:r>
            <a:r>
              <a:rPr kumimoji="1" lang="en-US" altLang="ja-JP" dirty="0"/>
              <a:t>(Arduino</a:t>
            </a:r>
            <a:r>
              <a:rPr kumimoji="1" lang="ja-JP" altLang="en-US" dirty="0"/>
              <a:t>等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8264-6F4D-894A-5DE0-DA835BC9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開発用と最終形が同じ基板</a:t>
            </a:r>
            <a:endParaRPr lang="en-US" altLang="ja-JP" dirty="0"/>
          </a:p>
          <a:p>
            <a:pPr lvl="1"/>
            <a:r>
              <a:rPr lang="ja-JP" altLang="en-US" dirty="0"/>
              <a:t>最小限のものだけが含まれる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周辺回路 </a:t>
            </a:r>
            <a:r>
              <a:rPr lang="en-US" altLang="ja-JP" dirty="0"/>
              <a:t>: </a:t>
            </a:r>
            <a:r>
              <a:rPr lang="ja-JP" altLang="en-US" dirty="0"/>
              <a:t>開発者が自分で選んだ回路を自分で接続</a:t>
            </a:r>
            <a:r>
              <a:rPr lang="en-US" altLang="ja-JP" dirty="0"/>
              <a:t>(</a:t>
            </a:r>
            <a:r>
              <a:rPr lang="ja-JP" altLang="en-US" dirty="0"/>
              <a:t>配線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一定レベルの技術力があれば，一人で全て</a:t>
            </a:r>
            <a:r>
              <a:rPr lang="en-US" altLang="ja-JP" dirty="0"/>
              <a:t>(</a:t>
            </a:r>
            <a:r>
              <a:rPr lang="ja-JP" altLang="en-US" dirty="0"/>
              <a:t>ソフト・ハード</a:t>
            </a:r>
            <a:r>
              <a:rPr lang="en-US" altLang="ja-JP" dirty="0"/>
              <a:t>)</a:t>
            </a:r>
            <a:r>
              <a:rPr lang="ja-JP" altLang="en-US" dirty="0"/>
              <a:t>開発可能</a:t>
            </a:r>
            <a:endParaRPr lang="en-US" altLang="ja-JP" dirty="0"/>
          </a:p>
          <a:p>
            <a:pPr lvl="1"/>
            <a:r>
              <a:rPr lang="ja-JP" altLang="en-US" dirty="0"/>
              <a:t>ただし，小型化やきれいな基板・箱への収納はできない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低価格</a:t>
            </a:r>
            <a:endParaRPr lang="en-US" altLang="ja-JP" dirty="0"/>
          </a:p>
          <a:p>
            <a:pPr lvl="1"/>
            <a:r>
              <a:rPr lang="ja-JP" altLang="en-US" dirty="0"/>
              <a:t>ハードウェア</a:t>
            </a:r>
            <a:r>
              <a:rPr lang="en-US" altLang="ja-JP" dirty="0"/>
              <a:t> : </a:t>
            </a:r>
            <a:r>
              <a:rPr lang="ja-JP" altLang="en-US" dirty="0"/>
              <a:t>数千円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1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無料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0A07FA-A309-CEB2-BB78-672021E2E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9" t="6439" r="5734" b="5634"/>
          <a:stretch/>
        </p:blipFill>
        <p:spPr>
          <a:xfrm>
            <a:off x="4497859" y="839332"/>
            <a:ext cx="1212702" cy="909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F8E531-FD36-260E-C945-CE8E9D987591}"/>
              </a:ext>
            </a:extLst>
          </p:cNvPr>
          <p:cNvSpPr txBox="1"/>
          <p:nvPr/>
        </p:nvSpPr>
        <p:spPr>
          <a:xfrm>
            <a:off x="3682314" y="1748862"/>
            <a:ext cx="5323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Arduino Uno R4 minima</a:t>
            </a:r>
          </a:p>
          <a:p>
            <a:pPr algn="l"/>
            <a:r>
              <a:rPr kumimoji="1" lang="en-US" altLang="ja-JP" sz="1000" dirty="0"/>
              <a:t>https://store-usa.arduino.cc/collections/boards-modules/products/uno-r4-minima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887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DCEA5-88C1-C2AF-54FB-630EB435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の代表的な機種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2D2DCB9-BF0C-C7B0-0CD2-F9B82B238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Nano 33 IoT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Uno R4 Minima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5DCE491-5774-DEAE-7F88-24B5950286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Giga </a:t>
            </a:r>
            <a:r>
              <a:rPr lang="en-US" altLang="ja-JP" dirty="0" err="1"/>
              <a:t>WiFi</a:t>
            </a:r>
            <a:endParaRPr lang="ja-JP" altLang="en-US" dirty="0"/>
          </a:p>
        </p:txBody>
      </p:sp>
      <p:pic>
        <p:nvPicPr>
          <p:cNvPr id="2050" name="Picture 2" descr="Arduino Nano 33 IoT">
            <a:extLst>
              <a:ext uri="{FF2B5EF4-FFF2-40B4-BE49-F238E27FC236}">
                <a16:creationId xmlns:a16="http://schemas.microsoft.com/office/drawing/2014/main" id="{F05920F4-517C-3473-3CA0-2F5E56C60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25833" r="4454" b="25451"/>
          <a:stretch/>
        </p:blipFill>
        <p:spPr bwMode="auto">
          <a:xfrm>
            <a:off x="819343" y="1644523"/>
            <a:ext cx="1616407" cy="6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duino MKR WiFi 1010">
            <a:extLst>
              <a:ext uri="{FF2B5EF4-FFF2-40B4-BE49-F238E27FC236}">
                <a16:creationId xmlns:a16="http://schemas.microsoft.com/office/drawing/2014/main" id="{5292393E-D588-9577-E163-CF6CB4E32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25946" r="5006" b="26295"/>
          <a:stretch/>
        </p:blipFill>
        <p:spPr bwMode="auto">
          <a:xfrm>
            <a:off x="5281612" y="1644523"/>
            <a:ext cx="1767803" cy="70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® UNO R4 Minima">
            <a:extLst>
              <a:ext uri="{FF2B5EF4-FFF2-40B4-BE49-F238E27FC236}">
                <a16:creationId xmlns:a16="http://schemas.microsoft.com/office/drawing/2014/main" id="{A1A66C02-0D84-8071-BECC-118864BB5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69969" y="3349927"/>
            <a:ext cx="2081271" cy="15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GIGA R1 WiFi">
            <a:extLst>
              <a:ext uri="{FF2B5EF4-FFF2-40B4-BE49-F238E27FC236}">
                <a16:creationId xmlns:a16="http://schemas.microsoft.com/office/drawing/2014/main" id="{9ED17A47-24DA-2DD9-6032-D26AD43B9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19123" r="4790" b="18992"/>
          <a:stretch/>
        </p:blipFill>
        <p:spPr bwMode="auto">
          <a:xfrm>
            <a:off x="5094683" y="3349927"/>
            <a:ext cx="3201390" cy="16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6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5EB5B8B-8ED2-F26B-13B6-5920844E8393}"/>
              </a:ext>
            </a:extLst>
          </p:cNvPr>
          <p:cNvSpPr/>
          <p:nvPr/>
        </p:nvSpPr>
        <p:spPr>
          <a:xfrm>
            <a:off x="2136093" y="1150231"/>
            <a:ext cx="3038167" cy="2584458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960D0B-EE03-8113-9AED-BF7540B2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におけるソフトウェア開発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8992F30-B548-F1BA-6F25-8237C4F08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35" y="1421632"/>
            <a:ext cx="2690570" cy="214914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5605662-9429-3A3F-2612-D28F7CB9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95" y="373470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duino® UNO R4 Minima">
            <a:extLst>
              <a:ext uri="{FF2B5EF4-FFF2-40B4-BE49-F238E27FC236}">
                <a16:creationId xmlns:a16="http://schemas.microsoft.com/office/drawing/2014/main" id="{A09BA295-6736-370C-E220-6F86E3D4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772974" y="3873243"/>
            <a:ext cx="624381" cy="4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C1E31B5-B9E6-96FE-0ADA-290BD3F6D066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43943" y="4105699"/>
            <a:ext cx="32290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4E8520-E3FA-B4C7-911B-5948C4009372}"/>
              </a:ext>
            </a:extLst>
          </p:cNvPr>
          <p:cNvSpPr txBox="1"/>
          <p:nvPr/>
        </p:nvSpPr>
        <p:spPr>
          <a:xfrm>
            <a:off x="2994992" y="1196280"/>
            <a:ext cx="1178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/>
              <a:t>Arduino IDE</a:t>
            </a:r>
            <a:endParaRPr kumimoji="1" lang="ja-JP" altLang="en-US" sz="12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2D6D7D-3D44-9FD7-5131-1249F82F3CF8}"/>
              </a:ext>
            </a:extLst>
          </p:cNvPr>
          <p:cNvSpPr txBox="1"/>
          <p:nvPr/>
        </p:nvSpPr>
        <p:spPr>
          <a:xfrm>
            <a:off x="4026871" y="381990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USB</a:t>
            </a:r>
            <a:r>
              <a:rPr kumimoji="1" lang="ja-JP" altLang="en-US" sz="1400" dirty="0"/>
              <a:t>ケーブル</a:t>
            </a:r>
            <a:endParaRPr kumimoji="1"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B7E8645-AAFE-E2F4-6401-B8498AE0E466}"/>
              </a:ext>
            </a:extLst>
          </p:cNvPr>
          <p:cNvSpPr txBox="1"/>
          <p:nvPr/>
        </p:nvSpPr>
        <p:spPr>
          <a:xfrm>
            <a:off x="3754528" y="4136477"/>
            <a:ext cx="2781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(</a:t>
            </a:r>
            <a:r>
              <a:rPr kumimoji="1" lang="ja-JP" altLang="en-US" sz="1200" dirty="0"/>
              <a:t>シリアル通信兼プログラム書き込み</a:t>
            </a:r>
            <a:r>
              <a:rPr kumimoji="1" lang="en-US" altLang="ja-JP" sz="1200" dirty="0"/>
              <a:t>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C9A324-3682-8A9E-4B25-36216090790B}"/>
              </a:ext>
            </a:extLst>
          </p:cNvPr>
          <p:cNvSpPr txBox="1"/>
          <p:nvPr/>
        </p:nvSpPr>
        <p:spPr>
          <a:xfrm>
            <a:off x="6602933" y="3640789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本体</a:t>
            </a:r>
            <a:endParaRPr kumimoji="1" lang="en-US" altLang="ja-JP" sz="1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19738C0-6F46-359C-82FB-AEE733FFEAF1}"/>
              </a:ext>
            </a:extLst>
          </p:cNvPr>
          <p:cNvSpPr txBox="1"/>
          <p:nvPr/>
        </p:nvSpPr>
        <p:spPr>
          <a:xfrm>
            <a:off x="2912631" y="445201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開発用</a:t>
            </a:r>
            <a:r>
              <a:rPr kumimoji="1" lang="en-US" altLang="ja-JP" sz="1200" dirty="0"/>
              <a:t>PC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25D83CB8-C1BB-8726-B29A-21A58A58F087}"/>
              </a:ext>
            </a:extLst>
          </p:cNvPr>
          <p:cNvSpPr/>
          <p:nvPr/>
        </p:nvSpPr>
        <p:spPr>
          <a:xfrm>
            <a:off x="234000" y="962221"/>
            <a:ext cx="1892161" cy="515543"/>
          </a:xfrm>
          <a:prstGeom prst="wedgeRectCallout">
            <a:avLst>
              <a:gd name="adj1" fmla="val 66886"/>
              <a:gd name="adj2" fmla="val 6472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「インストール」ボタンで</a:t>
            </a:r>
            <a:endParaRPr kumimoji="1" lang="en-US" altLang="ja-JP" sz="11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コンパイルとインストール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409D0F90-E0D8-4501-EB5E-8271D30EEB14}"/>
              </a:ext>
            </a:extLst>
          </p:cNvPr>
          <p:cNvSpPr/>
          <p:nvPr/>
        </p:nvSpPr>
        <p:spPr>
          <a:xfrm>
            <a:off x="5640862" y="1150231"/>
            <a:ext cx="2996872" cy="886078"/>
          </a:xfrm>
          <a:prstGeom prst="roundRect">
            <a:avLst/>
          </a:prstGeom>
          <a:solidFill>
            <a:srgbClr val="FFE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注 </a:t>
            </a:r>
            <a:r>
              <a:rPr kumimoji="1" lang="en-US" altLang="ja-JP" sz="1400" dirty="0">
                <a:solidFill>
                  <a:schemeClr val="tx1"/>
                </a:solidFill>
              </a:rPr>
              <a:t>: Arduino</a:t>
            </a:r>
            <a:r>
              <a:rPr kumimoji="1" lang="ja-JP" altLang="en-US" sz="1400" dirty="0">
                <a:solidFill>
                  <a:schemeClr val="tx1"/>
                </a:solidFill>
              </a:rPr>
              <a:t>ではプログラムの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      ことをスケッチと呼ぶ</a:t>
            </a:r>
          </a:p>
        </p:txBody>
      </p:sp>
    </p:spTree>
    <p:extLst>
      <p:ext uri="{BB962C8B-B14F-4D97-AF65-F5344CB8AC3E}">
        <p14:creationId xmlns:p14="http://schemas.microsoft.com/office/powerpoint/2010/main" val="255709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8422E-EB8D-D03D-31A8-1DDEABEE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lang="ja-JP" altLang="en-US" dirty="0"/>
              <a:t>に搭載されている</a:t>
            </a:r>
            <a:r>
              <a:rPr lang="en-US" altLang="ja-JP" dirty="0"/>
              <a:t>MCU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C03D72-22B8-1D1B-1F72-F2247C89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近年発売されたものは大部分が</a:t>
            </a:r>
            <a:r>
              <a:rPr lang="en-US" altLang="ja-JP" dirty="0"/>
              <a:t>ARM</a:t>
            </a:r>
            <a:r>
              <a:rPr lang="ja-JP" altLang="en-US" dirty="0"/>
              <a:t>コアのもの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D4AEC27-2315-0204-73F8-6A2FE14E5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02467"/>
              </p:ext>
            </p:extLst>
          </p:nvPr>
        </p:nvGraphicFramePr>
        <p:xfrm>
          <a:off x="644199" y="1424494"/>
          <a:ext cx="7434073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8168">
                  <a:extLst>
                    <a:ext uri="{9D8B030D-6E8A-4147-A177-3AD203B41FA5}">
                      <a16:colId xmlns:a16="http://schemas.microsoft.com/office/drawing/2014/main" val="236262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9455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4138776"/>
                    </a:ext>
                  </a:extLst>
                </a:gridCol>
                <a:gridCol w="2537905">
                  <a:extLst>
                    <a:ext uri="{9D8B030D-6E8A-4147-A177-3AD203B41FA5}">
                      <a16:colId xmlns:a16="http://schemas.microsoft.com/office/drawing/2014/main" val="959828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MCU</a:t>
                      </a:r>
                      <a:r>
                        <a:rPr kumimoji="1" lang="ja-JP" altLang="en-US" dirty="0"/>
                        <a:t>アーキテクチャ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ベンダ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代表的な機種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7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AVR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独自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Atmel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R3, Mega2560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9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SAM 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Microchip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Nano, MKR</a:t>
                      </a:r>
                      <a:r>
                        <a:rPr kumimoji="1" lang="ja-JP" altLang="en-US" dirty="0"/>
                        <a:t>ファミリの大部分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RA4M1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ルネサス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8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STM32H7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ESP32-S3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XTensa</a:t>
                      </a:r>
                      <a:r>
                        <a:rPr kumimoji="1" lang="en-US" altLang="ja-JP" dirty="0"/>
                        <a:t> LX7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Espressif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ESP32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4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21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B6EEE5-59F9-F69E-6210-4D757CFD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互換機</a:t>
            </a:r>
            <a:r>
              <a:rPr kumimoji="1" lang="en-US" altLang="ja-JP" dirty="0"/>
              <a:t>(</a:t>
            </a:r>
            <a:r>
              <a:rPr kumimoji="1" lang="ja-JP" altLang="en-US" dirty="0"/>
              <a:t>完全互換以外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9E2498C2-3DDE-3ECA-AAF0-E2FB02D6A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中身はほぼ</a:t>
            </a:r>
            <a:r>
              <a:rPr lang="en-US" altLang="ja-JP" dirty="0"/>
              <a:t>Arduino</a:t>
            </a:r>
            <a:r>
              <a:rPr lang="ja-JP" altLang="en-US" dirty="0"/>
              <a:t>でピン配置などが違う物</a:t>
            </a:r>
            <a:endParaRPr lang="en-US" altLang="ja-JP" dirty="0"/>
          </a:p>
          <a:p>
            <a:pPr lvl="1"/>
            <a:r>
              <a:rPr lang="en-US" altLang="ja-JP" dirty="0"/>
              <a:t>IDE : Arduino IDE</a:t>
            </a:r>
            <a:r>
              <a:rPr lang="ja-JP" altLang="en-US" dirty="0"/>
              <a:t>へプラグインを追加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6AD8B23-56A8-02B7-63C0-C6F6CF99F6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自社</a:t>
            </a:r>
            <a:r>
              <a:rPr lang="en-US" altLang="ja-JP" dirty="0"/>
              <a:t>MCU</a:t>
            </a:r>
            <a:r>
              <a:rPr lang="ja-JP" altLang="en-US" dirty="0"/>
              <a:t>を</a:t>
            </a:r>
            <a:r>
              <a:rPr lang="en-US" altLang="ja-JP" dirty="0"/>
              <a:t>Arduino</a:t>
            </a:r>
            <a:r>
              <a:rPr lang="ja-JP" altLang="en-US" dirty="0"/>
              <a:t>風にした物</a:t>
            </a:r>
            <a:endParaRPr lang="en-US" altLang="ja-JP" dirty="0"/>
          </a:p>
          <a:p>
            <a:pPr lvl="1"/>
            <a:r>
              <a:rPr lang="en-US" altLang="ja-JP" dirty="0"/>
              <a:t>IDE :</a:t>
            </a:r>
            <a:r>
              <a:rPr lang="ja-JP" altLang="en-US" dirty="0"/>
              <a:t> </a:t>
            </a:r>
            <a:r>
              <a:rPr lang="en-US" altLang="ja-JP" dirty="0" err="1"/>
              <a:t>ArduinoIDE</a:t>
            </a:r>
            <a:r>
              <a:rPr lang="ja-JP" altLang="en-US" dirty="0"/>
              <a:t>を改造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299CE8-36C5-219B-C02F-409A28908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1" t="4324" r="23958" b="3808"/>
          <a:stretch/>
        </p:blipFill>
        <p:spPr>
          <a:xfrm rot="5400000">
            <a:off x="1565078" y="2331578"/>
            <a:ext cx="1469069" cy="2625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210562-0BA4-4FF3-2981-DFCA3847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71" y="2187803"/>
            <a:ext cx="2849880" cy="230124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EA9D4B-C8A2-652B-677D-FEDD18117E27}"/>
              </a:ext>
            </a:extLst>
          </p:cNvPr>
          <p:cNvSpPr txBox="1"/>
          <p:nvPr/>
        </p:nvSpPr>
        <p:spPr>
          <a:xfrm>
            <a:off x="5565893" y="1818471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ルネサス </a:t>
            </a:r>
            <a:r>
              <a:rPr kumimoji="1" lang="en-US" altLang="ja-JP" dirty="0"/>
              <a:t>: GR-</a:t>
            </a:r>
            <a:r>
              <a:rPr kumimoji="1" lang="en-US" altLang="ja-JP" dirty="0" err="1"/>
              <a:t>kurumi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F02DA6-96B0-B160-ED19-CAD14E8F30AE}"/>
              </a:ext>
            </a:extLst>
          </p:cNvPr>
          <p:cNvSpPr txBox="1"/>
          <p:nvPr/>
        </p:nvSpPr>
        <p:spPr>
          <a:xfrm>
            <a:off x="704950" y="2571751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/>
              <a:t>Sparcfun</a:t>
            </a:r>
            <a:r>
              <a:rPr kumimoji="1" lang="ja-JP" altLang="en-US" dirty="0"/>
              <a:t> </a:t>
            </a:r>
            <a:r>
              <a:rPr kumimoji="1" lang="en-US" altLang="ja-JP" dirty="0"/>
              <a:t>: Arduino Pro mini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822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D5D09F-E85C-A062-B6F0-C3BB9B61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73" y="1673530"/>
            <a:ext cx="1378744" cy="10344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47274BD-6DEE-5447-1914-24792C9D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への周辺回路接続 </a:t>
            </a:r>
            <a:r>
              <a:rPr kumimoji="1" lang="en-US" altLang="ja-JP" dirty="0"/>
              <a:t>(1) : </a:t>
            </a:r>
            <a:r>
              <a:rPr kumimoji="1" lang="ja-JP" altLang="en-US" dirty="0"/>
              <a:t>シールド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2945B1C4-E024-E78A-B663-C2F2B27EE3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Arduino</a:t>
            </a:r>
            <a:r>
              <a:rPr lang="ja-JP" altLang="en-US" dirty="0"/>
              <a:t>へ積み重ねる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B32684-2E21-DFEC-1CD3-74B925F6B7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入手方法</a:t>
            </a:r>
            <a:r>
              <a:rPr lang="en-US" altLang="ja-JP" dirty="0"/>
              <a:t>(1) : </a:t>
            </a:r>
            <a:r>
              <a:rPr lang="ja-JP" altLang="en-US" dirty="0"/>
              <a:t>購入</a:t>
            </a:r>
            <a:endParaRPr lang="en-US" altLang="ja-JP" dirty="0"/>
          </a:p>
          <a:p>
            <a:pPr lvl="1"/>
            <a:r>
              <a:rPr lang="en-US" altLang="ja-JP" dirty="0" err="1"/>
              <a:t>Aruino</a:t>
            </a:r>
            <a:r>
              <a:rPr lang="en-US" altLang="ja-JP" dirty="0"/>
              <a:t> </a:t>
            </a:r>
            <a:r>
              <a:rPr lang="ja-JP" altLang="en-US" dirty="0"/>
              <a:t>イーサネットシールド</a:t>
            </a:r>
            <a:r>
              <a:rPr lang="en-US" altLang="ja-JP" dirty="0"/>
              <a:t>rev2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入手方法</a:t>
            </a:r>
            <a:r>
              <a:rPr lang="en-US" altLang="ja-JP" dirty="0"/>
              <a:t>(2) : </a:t>
            </a:r>
            <a:r>
              <a:rPr lang="ja-JP" altLang="en-US" dirty="0"/>
              <a:t>自分で設計・制作</a:t>
            </a:r>
            <a:endParaRPr lang="en-US" altLang="ja-JP" dirty="0"/>
          </a:p>
          <a:p>
            <a:pPr lvl="1"/>
            <a:r>
              <a:rPr lang="en-US" altLang="ja-JP" dirty="0"/>
              <a:t>Arduino Proto</a:t>
            </a:r>
            <a:r>
              <a:rPr lang="ja-JP" altLang="en-US" dirty="0"/>
              <a:t>シールド基板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14149F-504B-D80A-B269-E2FAD712E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4" r="25000"/>
          <a:stretch/>
        </p:blipFill>
        <p:spPr>
          <a:xfrm rot="16200000">
            <a:off x="5594730" y="3694832"/>
            <a:ext cx="970920" cy="1379220"/>
          </a:xfrm>
          <a:prstGeom prst="rect">
            <a:avLst/>
          </a:prstGeom>
        </p:spPr>
      </p:pic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15B2602-5DF5-2E7B-2D0A-DB5CB2E2D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8" y="2705295"/>
            <a:ext cx="3168015" cy="1487805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456843D-D72A-3017-46D8-ED8C44C81F2D}"/>
              </a:ext>
            </a:extLst>
          </p:cNvPr>
          <p:cNvSpPr/>
          <p:nvPr/>
        </p:nvSpPr>
        <p:spPr>
          <a:xfrm>
            <a:off x="250825" y="1807581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1A79BCE-A1AA-808D-5A10-6571EFA0DD0E}"/>
              </a:ext>
            </a:extLst>
          </p:cNvPr>
          <p:cNvSpPr/>
          <p:nvPr/>
        </p:nvSpPr>
        <p:spPr>
          <a:xfrm>
            <a:off x="2368015" y="1809218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BECEB80A-24BA-CF15-2A4E-A31CA95A2335}"/>
              </a:ext>
            </a:extLst>
          </p:cNvPr>
          <p:cNvSpPr/>
          <p:nvPr/>
        </p:nvSpPr>
        <p:spPr>
          <a:xfrm>
            <a:off x="7033466" y="1912826"/>
            <a:ext cx="1995334" cy="792469"/>
          </a:xfrm>
          <a:prstGeom prst="flowChartAlternateProcess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キットになっていて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はんだ付けが必要な場合もある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C5FBEC-D358-A8F7-97A6-1F2FC36B00FA}"/>
              </a:ext>
            </a:extLst>
          </p:cNvPr>
          <p:cNvSpPr txBox="1"/>
          <p:nvPr/>
        </p:nvSpPr>
        <p:spPr>
          <a:xfrm>
            <a:off x="6807666" y="41106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/>
              <a:t>+ </a:t>
            </a:r>
            <a:r>
              <a:rPr kumimoji="1" lang="ja-JP" altLang="en-US" dirty="0"/>
              <a:t>電子部品</a:t>
            </a:r>
          </a:p>
        </p:txBody>
      </p:sp>
    </p:spTree>
    <p:extLst>
      <p:ext uri="{BB962C8B-B14F-4D97-AF65-F5344CB8AC3E}">
        <p14:creationId xmlns:p14="http://schemas.microsoft.com/office/powerpoint/2010/main" val="10305898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882</TotalTime>
  <Words>1676</Words>
  <Application>Microsoft Office PowerPoint</Application>
  <PresentationFormat>画面に合わせる (16:9)</PresentationFormat>
  <Paragraphs>391</Paragraphs>
  <Slides>29</Slides>
  <Notes>12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29</vt:i4>
      </vt:variant>
    </vt:vector>
  </HeadingPairs>
  <TitlesOfParts>
    <vt:vector size="34" baseType="lpstr">
      <vt:lpstr>メイリオ</vt:lpstr>
      <vt:lpstr>Arial</vt:lpstr>
      <vt:lpstr>Times New Roman</vt:lpstr>
      <vt:lpstr>Wingdings</vt:lpstr>
      <vt:lpstr>デジタルリテラシ</vt:lpstr>
      <vt:lpstr>マイコン入門</vt:lpstr>
      <vt:lpstr>本プロジェクトの対象</vt:lpstr>
      <vt:lpstr>センサ端末開発用マイコン : プロの世界</vt:lpstr>
      <vt:lpstr>オープンソースハードウェア(Arduino等)</vt:lpstr>
      <vt:lpstr>Arduinoの代表的な機種</vt:lpstr>
      <vt:lpstr>Arduinoにおけるソフトウェア開発</vt:lpstr>
      <vt:lpstr>Arduinoに搭載されているMCU</vt:lpstr>
      <vt:lpstr>Arduino互換機(完全互換以外)</vt:lpstr>
      <vt:lpstr>Arduinoへの周辺回路接続 (1) : シールド</vt:lpstr>
      <vt:lpstr>周辺回路接続 (2) : Grove System</vt:lpstr>
      <vt:lpstr>周辺回路接続 (3) : Grove System</vt:lpstr>
      <vt:lpstr>周辺回路接続 (4) : Grove変換ケーブル</vt:lpstr>
      <vt:lpstr>周辺回路接続 (5) : ブレッドボード</vt:lpstr>
      <vt:lpstr>センサ端末を構成するマイコン(1) : MKR Zero</vt:lpstr>
      <vt:lpstr>センサを接続可能なGrove端子 : MKR Zero</vt:lpstr>
      <vt:lpstr>センサ端末を構成するマイコン(2) : MKR WiFi 1010</vt:lpstr>
      <vt:lpstr>センサを接続可能なGrove端子 : MKR WiFi 1010</vt:lpstr>
      <vt:lpstr>センサ端末を構成するマイコン(3) : Nano 33 IoT</vt:lpstr>
      <vt:lpstr>センサを接続可能なGrove端子 : Nano 33 IoT</vt:lpstr>
      <vt:lpstr>センサ端末を構成するマイコン(5) : Uno R4 minima</vt:lpstr>
      <vt:lpstr>センサを接続可能なGrove端子 : Uno R4 minima</vt:lpstr>
      <vt:lpstr>センサ端末を構成するマイコン(5) : Uno R4 WiFi</vt:lpstr>
      <vt:lpstr>センサを接続可能なGrove端子 : Uno R4 WiFi</vt:lpstr>
      <vt:lpstr>周辺回路とのインターフェース(1) : デジタル</vt:lpstr>
      <vt:lpstr>周辺回路とのインターフェース(2) : アナログ</vt:lpstr>
      <vt:lpstr>周辺回路とのインターフェース(3) : I2C</vt:lpstr>
      <vt:lpstr>周辺回路とのインターフェース(4) : SPI</vt:lpstr>
      <vt:lpstr>Groveのコネクタとシールド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2023-12-16T12:14:34Z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